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5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6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7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8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9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0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1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2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3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24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25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26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27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28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29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30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31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32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  <p:sldMasterId id="2147483684" r:id="rId4"/>
    <p:sldMasterId id="2147483806" r:id="rId5"/>
    <p:sldMasterId id="2147483919" r:id="rId6"/>
    <p:sldMasterId id="2147483931" r:id="rId7"/>
    <p:sldMasterId id="2147483943" r:id="rId8"/>
    <p:sldMasterId id="2147483955" r:id="rId9"/>
  </p:sldMasterIdLst>
  <p:notesMasterIdLst>
    <p:notesMasterId r:id="rId127"/>
  </p:notesMasterIdLst>
  <p:sldIdLst>
    <p:sldId id="266" r:id="rId10"/>
    <p:sldId id="1507" r:id="rId11"/>
    <p:sldId id="381" r:id="rId12"/>
    <p:sldId id="383" r:id="rId13"/>
    <p:sldId id="1508" r:id="rId14"/>
    <p:sldId id="1513" r:id="rId15"/>
    <p:sldId id="319" r:id="rId16"/>
    <p:sldId id="314" r:id="rId17"/>
    <p:sldId id="316" r:id="rId18"/>
    <p:sldId id="1509" r:id="rId19"/>
    <p:sldId id="286" r:id="rId20"/>
    <p:sldId id="287" r:id="rId21"/>
    <p:sldId id="289" r:id="rId22"/>
    <p:sldId id="290" r:id="rId23"/>
    <p:sldId id="341" r:id="rId24"/>
    <p:sldId id="342" r:id="rId25"/>
    <p:sldId id="343" r:id="rId26"/>
    <p:sldId id="344" r:id="rId27"/>
    <p:sldId id="293" r:id="rId28"/>
    <p:sldId id="346" r:id="rId29"/>
    <p:sldId id="371" r:id="rId30"/>
    <p:sldId id="370" r:id="rId31"/>
    <p:sldId id="347" r:id="rId32"/>
    <p:sldId id="1510" r:id="rId33"/>
    <p:sldId id="348" r:id="rId34"/>
    <p:sldId id="334" r:id="rId35"/>
    <p:sldId id="349" r:id="rId36"/>
    <p:sldId id="350" r:id="rId37"/>
    <p:sldId id="1521" r:id="rId38"/>
    <p:sldId id="351" r:id="rId39"/>
    <p:sldId id="1522" r:id="rId40"/>
    <p:sldId id="1523" r:id="rId41"/>
    <p:sldId id="273" r:id="rId42"/>
    <p:sldId id="352" r:id="rId43"/>
    <p:sldId id="353" r:id="rId44"/>
    <p:sldId id="354" r:id="rId45"/>
    <p:sldId id="355" r:id="rId46"/>
    <p:sldId id="356" r:id="rId47"/>
    <p:sldId id="358" r:id="rId48"/>
    <p:sldId id="357" r:id="rId49"/>
    <p:sldId id="359" r:id="rId50"/>
    <p:sldId id="360" r:id="rId51"/>
    <p:sldId id="361" r:id="rId52"/>
    <p:sldId id="362" r:id="rId53"/>
    <p:sldId id="363" r:id="rId54"/>
    <p:sldId id="365" r:id="rId55"/>
    <p:sldId id="366" r:id="rId56"/>
    <p:sldId id="368" r:id="rId57"/>
    <p:sldId id="369" r:id="rId58"/>
    <p:sldId id="256" r:id="rId59"/>
    <p:sldId id="284" r:id="rId60"/>
    <p:sldId id="1511" r:id="rId61"/>
    <p:sldId id="259" r:id="rId62"/>
    <p:sldId id="305" r:id="rId63"/>
    <p:sldId id="268" r:id="rId64"/>
    <p:sldId id="507" r:id="rId65"/>
    <p:sldId id="308" r:id="rId66"/>
    <p:sldId id="309" r:id="rId67"/>
    <p:sldId id="310" r:id="rId68"/>
    <p:sldId id="269" r:id="rId69"/>
    <p:sldId id="274" r:id="rId70"/>
    <p:sldId id="275" r:id="rId71"/>
    <p:sldId id="520" r:id="rId72"/>
    <p:sldId id="276" r:id="rId73"/>
    <p:sldId id="567" r:id="rId74"/>
    <p:sldId id="277" r:id="rId75"/>
    <p:sldId id="278" r:id="rId76"/>
    <p:sldId id="279" r:id="rId77"/>
    <p:sldId id="280" r:id="rId78"/>
    <p:sldId id="262" r:id="rId79"/>
    <p:sldId id="1519" r:id="rId80"/>
    <p:sldId id="263" r:id="rId81"/>
    <p:sldId id="1514" r:id="rId82"/>
    <p:sldId id="1516" r:id="rId83"/>
    <p:sldId id="1515" r:id="rId84"/>
    <p:sldId id="1517" r:id="rId85"/>
    <p:sldId id="1518" r:id="rId86"/>
    <p:sldId id="261" r:id="rId87"/>
    <p:sldId id="260" r:id="rId88"/>
    <p:sldId id="429" r:id="rId89"/>
    <p:sldId id="430" r:id="rId90"/>
    <p:sldId id="315" r:id="rId91"/>
    <p:sldId id="318" r:id="rId92"/>
    <p:sldId id="1520" r:id="rId93"/>
    <p:sldId id="431" r:id="rId94"/>
    <p:sldId id="1512" r:id="rId95"/>
    <p:sldId id="459" r:id="rId96"/>
    <p:sldId id="460" r:id="rId97"/>
    <p:sldId id="461" r:id="rId98"/>
    <p:sldId id="462" r:id="rId99"/>
    <p:sldId id="463" r:id="rId100"/>
    <p:sldId id="464" r:id="rId101"/>
    <p:sldId id="465" r:id="rId102"/>
    <p:sldId id="466" r:id="rId103"/>
    <p:sldId id="467" r:id="rId104"/>
    <p:sldId id="468" r:id="rId105"/>
    <p:sldId id="469" r:id="rId106"/>
    <p:sldId id="470" r:id="rId107"/>
    <p:sldId id="471" r:id="rId108"/>
    <p:sldId id="472" r:id="rId109"/>
    <p:sldId id="473" r:id="rId110"/>
    <p:sldId id="474" r:id="rId111"/>
    <p:sldId id="475" r:id="rId112"/>
    <p:sldId id="476" r:id="rId113"/>
    <p:sldId id="477" r:id="rId114"/>
    <p:sldId id="478" r:id="rId115"/>
    <p:sldId id="479" r:id="rId116"/>
    <p:sldId id="480" r:id="rId117"/>
    <p:sldId id="481" r:id="rId118"/>
    <p:sldId id="482" r:id="rId119"/>
    <p:sldId id="483" r:id="rId120"/>
    <p:sldId id="484" r:id="rId121"/>
    <p:sldId id="485" r:id="rId122"/>
    <p:sldId id="486" r:id="rId123"/>
    <p:sldId id="487" r:id="rId124"/>
    <p:sldId id="488" r:id="rId125"/>
    <p:sldId id="265" r:id="rId126"/>
  </p:sldIdLst>
  <p:sldSz cx="9144000" cy="5715000" type="screen16x10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FF"/>
    <a:srgbClr val="0A7B48"/>
    <a:srgbClr val="0068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467" autoAdjust="0"/>
  </p:normalViewPr>
  <p:slideViewPr>
    <p:cSldViewPr showGuides="1">
      <p:cViewPr varScale="1">
        <p:scale>
          <a:sx n="92" d="100"/>
          <a:sy n="92" d="100"/>
        </p:scale>
        <p:origin x="1186" y="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8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6" Type="http://schemas.openxmlformats.org/officeDocument/2006/relationships/slide" Target="slides/slide7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slide" Target="slides/slide114.xml"/><Relationship Id="rId12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113" Type="http://schemas.openxmlformats.org/officeDocument/2006/relationships/slide" Target="slides/slide104.xml"/><Relationship Id="rId118" Type="http://schemas.openxmlformats.org/officeDocument/2006/relationships/slide" Target="slides/slide109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24" Type="http://schemas.openxmlformats.org/officeDocument/2006/relationships/slide" Target="slides/slide115.xml"/><Relationship Id="rId129" Type="http://schemas.openxmlformats.org/officeDocument/2006/relationships/viewProps" Target="viewProps.xml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49" Type="http://schemas.openxmlformats.org/officeDocument/2006/relationships/slide" Target="slides/slide40.xml"/><Relationship Id="rId114" Type="http://schemas.openxmlformats.org/officeDocument/2006/relationships/slide" Target="slides/slide105.xml"/><Relationship Id="rId119" Type="http://schemas.openxmlformats.org/officeDocument/2006/relationships/slide" Target="slides/slide110.xml"/><Relationship Id="rId44" Type="http://schemas.openxmlformats.org/officeDocument/2006/relationships/slide" Target="slides/slide35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130" Type="http://schemas.openxmlformats.org/officeDocument/2006/relationships/theme" Target="theme/theme1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120" Type="http://schemas.openxmlformats.org/officeDocument/2006/relationships/slide" Target="slides/slide111.xml"/><Relationship Id="rId125" Type="http://schemas.openxmlformats.org/officeDocument/2006/relationships/slide" Target="slides/slide11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slide" Target="slides/slide106.xml"/><Relationship Id="rId131" Type="http://schemas.openxmlformats.org/officeDocument/2006/relationships/tableStyles" Target="tableStyles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26" Type="http://schemas.openxmlformats.org/officeDocument/2006/relationships/slide" Target="slides/slide11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slide" Target="slides/slide11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116" Type="http://schemas.openxmlformats.org/officeDocument/2006/relationships/slide" Target="slides/slide10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111" Type="http://schemas.openxmlformats.org/officeDocument/2006/relationships/slide" Target="slides/slide102.xml"/><Relationship Id="rId15" Type="http://schemas.openxmlformats.org/officeDocument/2006/relationships/slide" Target="slides/slide6.xml"/><Relationship Id="rId36" Type="http://schemas.openxmlformats.org/officeDocument/2006/relationships/slide" Target="slides/slide27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52" Type="http://schemas.openxmlformats.org/officeDocument/2006/relationships/slide" Target="slides/slide43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slide" Target="slides/slide11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C71939-46C4-4E5A-B738-AD61577F82DC}" type="doc">
      <dgm:prSet loTypeId="urn:microsoft.com/office/officeart/2005/8/layout/radial1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pl-PL"/>
        </a:p>
      </dgm:t>
    </dgm:pt>
    <dgm:pt modelId="{CAD728B2-EE8E-4D05-9C0C-EBAFF5ED26CD}">
      <dgm:prSet phldrT="[Tekst]" phldr="1"/>
      <dgm:spPr/>
      <dgm:t>
        <a:bodyPr/>
        <a:lstStyle/>
        <a:p>
          <a:endParaRPr lang="pl-PL" dirty="0"/>
        </a:p>
      </dgm:t>
    </dgm:pt>
    <dgm:pt modelId="{6F4729ED-680E-4D76-B288-C24F908A1D5E}" type="parTrans" cxnId="{EA9C6B6B-4505-42FE-A748-E6946104987E}">
      <dgm:prSet/>
      <dgm:spPr>
        <a:ln>
          <a:solidFill>
            <a:srgbClr val="006600"/>
          </a:solidFill>
        </a:ln>
      </dgm:spPr>
      <dgm:t>
        <a:bodyPr/>
        <a:lstStyle/>
        <a:p>
          <a:endParaRPr lang="pl-PL"/>
        </a:p>
      </dgm:t>
    </dgm:pt>
    <dgm:pt modelId="{3ED8A7C7-7F7D-44FD-A63A-08B21854659A}" type="sibTrans" cxnId="{EA9C6B6B-4505-42FE-A748-E6946104987E}">
      <dgm:prSet/>
      <dgm:spPr/>
      <dgm:t>
        <a:bodyPr/>
        <a:lstStyle/>
        <a:p>
          <a:endParaRPr lang="pl-PL"/>
        </a:p>
      </dgm:t>
    </dgm:pt>
    <dgm:pt modelId="{DF27DC26-C54D-4A15-A569-F810E8DD78B2}">
      <dgm:prSet phldrT="[Tekst]" phldr="1"/>
      <dgm:spPr/>
      <dgm:t>
        <a:bodyPr/>
        <a:lstStyle/>
        <a:p>
          <a:endParaRPr lang="pl-PL"/>
        </a:p>
      </dgm:t>
    </dgm:pt>
    <dgm:pt modelId="{97187A3A-1ADA-466A-80D3-82A6ED46AB8F}" type="parTrans" cxnId="{0C33CDE5-D08F-453B-8EA2-068E22BE0FB2}">
      <dgm:prSet/>
      <dgm:spPr>
        <a:ln>
          <a:solidFill>
            <a:srgbClr val="006600"/>
          </a:solidFill>
        </a:ln>
      </dgm:spPr>
      <dgm:t>
        <a:bodyPr/>
        <a:lstStyle/>
        <a:p>
          <a:endParaRPr lang="pl-PL"/>
        </a:p>
      </dgm:t>
    </dgm:pt>
    <dgm:pt modelId="{F684DA22-D2EF-490F-B02D-70CF77C2D923}" type="sibTrans" cxnId="{0C33CDE5-D08F-453B-8EA2-068E22BE0FB2}">
      <dgm:prSet/>
      <dgm:spPr/>
      <dgm:t>
        <a:bodyPr/>
        <a:lstStyle/>
        <a:p>
          <a:endParaRPr lang="pl-PL"/>
        </a:p>
      </dgm:t>
    </dgm:pt>
    <dgm:pt modelId="{F6985FA1-16D8-4708-98BC-5FBB8FB524D3}">
      <dgm:prSet phldrT="[Tekst]" phldr="1"/>
      <dgm:spPr/>
      <dgm:t>
        <a:bodyPr/>
        <a:lstStyle/>
        <a:p>
          <a:endParaRPr lang="pl-PL"/>
        </a:p>
      </dgm:t>
    </dgm:pt>
    <dgm:pt modelId="{4B7EC7AF-EB80-45AC-B1B6-499B4184D564}" type="parTrans" cxnId="{FAC2AFB6-83C2-445B-B0D2-B1C031DE75B3}">
      <dgm:prSet/>
      <dgm:spPr>
        <a:ln>
          <a:solidFill>
            <a:srgbClr val="006600"/>
          </a:solidFill>
        </a:ln>
      </dgm:spPr>
      <dgm:t>
        <a:bodyPr/>
        <a:lstStyle/>
        <a:p>
          <a:endParaRPr lang="pl-PL"/>
        </a:p>
      </dgm:t>
    </dgm:pt>
    <dgm:pt modelId="{1FD8785B-3184-4001-A62A-972B52DA83B5}" type="sibTrans" cxnId="{FAC2AFB6-83C2-445B-B0D2-B1C031DE75B3}">
      <dgm:prSet/>
      <dgm:spPr/>
      <dgm:t>
        <a:bodyPr/>
        <a:lstStyle/>
        <a:p>
          <a:endParaRPr lang="pl-PL"/>
        </a:p>
      </dgm:t>
    </dgm:pt>
    <dgm:pt modelId="{9E49C39A-5F30-42B9-A4BE-9BC4CBCCFF0F}">
      <dgm:prSet phldrT="[Tekst]" phldr="1"/>
      <dgm:spPr/>
      <dgm:t>
        <a:bodyPr/>
        <a:lstStyle/>
        <a:p>
          <a:endParaRPr lang="pl-PL"/>
        </a:p>
      </dgm:t>
    </dgm:pt>
    <dgm:pt modelId="{7646D69E-EA67-4537-9364-71561548B986}" type="parTrans" cxnId="{6C153064-8287-4B3C-9F17-7D2D03B4EC26}">
      <dgm:prSet/>
      <dgm:spPr>
        <a:ln>
          <a:solidFill>
            <a:srgbClr val="006600"/>
          </a:solidFill>
        </a:ln>
      </dgm:spPr>
      <dgm:t>
        <a:bodyPr/>
        <a:lstStyle/>
        <a:p>
          <a:endParaRPr lang="pl-PL"/>
        </a:p>
      </dgm:t>
    </dgm:pt>
    <dgm:pt modelId="{D36C11F8-B739-42C8-A053-A2FFA8814819}" type="sibTrans" cxnId="{6C153064-8287-4B3C-9F17-7D2D03B4EC26}">
      <dgm:prSet/>
      <dgm:spPr/>
      <dgm:t>
        <a:bodyPr/>
        <a:lstStyle/>
        <a:p>
          <a:endParaRPr lang="pl-PL"/>
        </a:p>
      </dgm:t>
    </dgm:pt>
    <dgm:pt modelId="{F29E5B9C-8D6D-4C23-8BBF-ADF892720BE8}">
      <dgm:prSet phldrT="[Tekst]" phldr="1"/>
      <dgm:spPr/>
      <dgm:t>
        <a:bodyPr/>
        <a:lstStyle/>
        <a:p>
          <a:endParaRPr lang="pl-PL"/>
        </a:p>
      </dgm:t>
    </dgm:pt>
    <dgm:pt modelId="{0F4DB18E-D8D3-4AAE-938E-5904F1B77C88}" type="parTrans" cxnId="{3BE3891C-0751-40F6-A796-2C710683BD74}">
      <dgm:prSet/>
      <dgm:spPr/>
      <dgm:t>
        <a:bodyPr/>
        <a:lstStyle/>
        <a:p>
          <a:endParaRPr lang="pl-PL"/>
        </a:p>
      </dgm:t>
    </dgm:pt>
    <dgm:pt modelId="{73DE6273-736B-43B2-8B58-317B6E3E053C}" type="sibTrans" cxnId="{3BE3891C-0751-40F6-A796-2C710683BD74}">
      <dgm:prSet/>
      <dgm:spPr/>
      <dgm:t>
        <a:bodyPr/>
        <a:lstStyle/>
        <a:p>
          <a:endParaRPr lang="pl-PL"/>
        </a:p>
      </dgm:t>
    </dgm:pt>
    <dgm:pt modelId="{6B12F737-70DB-4AF4-886F-EBF61F140C05}">
      <dgm:prSet phldrT="[Tekst]" phldr="1"/>
      <dgm:spPr/>
      <dgm:t>
        <a:bodyPr/>
        <a:lstStyle/>
        <a:p>
          <a:endParaRPr lang="pl-PL"/>
        </a:p>
      </dgm:t>
    </dgm:pt>
    <dgm:pt modelId="{FEC91B0D-E643-4D12-9860-279BB2FE31AD}" type="parTrans" cxnId="{8302AB64-E5DC-4E52-9808-CAD9EADF7FCB}">
      <dgm:prSet/>
      <dgm:spPr>
        <a:ln>
          <a:solidFill>
            <a:srgbClr val="006600"/>
          </a:solidFill>
        </a:ln>
      </dgm:spPr>
      <dgm:t>
        <a:bodyPr/>
        <a:lstStyle/>
        <a:p>
          <a:endParaRPr lang="pl-PL"/>
        </a:p>
      </dgm:t>
    </dgm:pt>
    <dgm:pt modelId="{DEC30FE5-0860-410F-8615-D00228EEBB57}" type="sibTrans" cxnId="{8302AB64-E5DC-4E52-9808-CAD9EADF7FCB}">
      <dgm:prSet/>
      <dgm:spPr/>
      <dgm:t>
        <a:bodyPr/>
        <a:lstStyle/>
        <a:p>
          <a:endParaRPr lang="pl-PL"/>
        </a:p>
      </dgm:t>
    </dgm:pt>
    <dgm:pt modelId="{396BEC74-76F2-442F-99F2-1AC10382D714}">
      <dgm:prSet phldrT="[Tekst]" phldr="1"/>
      <dgm:spPr/>
      <dgm:t>
        <a:bodyPr/>
        <a:lstStyle/>
        <a:p>
          <a:endParaRPr lang="pl-PL"/>
        </a:p>
      </dgm:t>
    </dgm:pt>
    <dgm:pt modelId="{54B44272-4E9E-4998-A7C8-2BABB71ABF6A}" type="parTrans" cxnId="{A8107D03-FDE9-4214-86C7-E680398B63C1}">
      <dgm:prSet/>
      <dgm:spPr>
        <a:ln>
          <a:solidFill>
            <a:srgbClr val="006600"/>
          </a:solidFill>
        </a:ln>
      </dgm:spPr>
      <dgm:t>
        <a:bodyPr/>
        <a:lstStyle/>
        <a:p>
          <a:endParaRPr lang="pl-PL"/>
        </a:p>
      </dgm:t>
    </dgm:pt>
    <dgm:pt modelId="{D3374721-650C-4B4D-B16B-3D0DBFEB6183}" type="sibTrans" cxnId="{A8107D03-FDE9-4214-86C7-E680398B63C1}">
      <dgm:prSet/>
      <dgm:spPr/>
      <dgm:t>
        <a:bodyPr/>
        <a:lstStyle/>
        <a:p>
          <a:endParaRPr lang="pl-PL"/>
        </a:p>
      </dgm:t>
    </dgm:pt>
    <dgm:pt modelId="{D1C411CA-77DD-41DA-9367-4A3E5FDA7C57}">
      <dgm:prSet phldrT="[Tekst]" phldr="1"/>
      <dgm:spPr/>
      <dgm:t>
        <a:bodyPr/>
        <a:lstStyle/>
        <a:p>
          <a:endParaRPr lang="pl-PL"/>
        </a:p>
      </dgm:t>
    </dgm:pt>
    <dgm:pt modelId="{A0B92759-9B5B-4BCD-A580-C092C6AA41D0}" type="sibTrans" cxnId="{9AE4E921-F71F-4FA2-8BA3-C26E975749EF}">
      <dgm:prSet/>
      <dgm:spPr/>
      <dgm:t>
        <a:bodyPr/>
        <a:lstStyle/>
        <a:p>
          <a:endParaRPr lang="pl-PL"/>
        </a:p>
      </dgm:t>
    </dgm:pt>
    <dgm:pt modelId="{D714AA6D-6E96-41A8-80E7-2EE0421132F6}" type="parTrans" cxnId="{9AE4E921-F71F-4FA2-8BA3-C26E975749EF}">
      <dgm:prSet/>
      <dgm:spPr/>
      <dgm:t>
        <a:bodyPr/>
        <a:lstStyle/>
        <a:p>
          <a:endParaRPr lang="pl-PL"/>
        </a:p>
      </dgm:t>
    </dgm:pt>
    <dgm:pt modelId="{321BC0A4-1AE7-49EF-A7E5-66E8267C45C6}" type="pres">
      <dgm:prSet presAssocID="{F1C71939-46C4-4E5A-B738-AD61577F82D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D884922-6202-43C1-837A-ECD0EB45DB34}" type="pres">
      <dgm:prSet presAssocID="{D1C411CA-77DD-41DA-9367-4A3E5FDA7C57}" presName="centerShape" presStyleLbl="node0" presStyleIdx="0" presStyleCnt="1" custScaleX="56577" custScaleY="23739"/>
      <dgm:spPr/>
    </dgm:pt>
    <dgm:pt modelId="{AEA59D1B-F651-44CA-AB95-F5AD63CDC42A}" type="pres">
      <dgm:prSet presAssocID="{6F4729ED-680E-4D76-B288-C24F908A1D5E}" presName="Name9" presStyleLbl="parChTrans1D2" presStyleIdx="0" presStyleCnt="6"/>
      <dgm:spPr/>
    </dgm:pt>
    <dgm:pt modelId="{D38B6048-3605-421A-84AF-C9CD40B2A002}" type="pres">
      <dgm:prSet presAssocID="{6F4729ED-680E-4D76-B288-C24F908A1D5E}" presName="connTx" presStyleLbl="parChTrans1D2" presStyleIdx="0" presStyleCnt="6"/>
      <dgm:spPr/>
    </dgm:pt>
    <dgm:pt modelId="{FEC1B94A-F88E-4CFB-A75A-CFFBD4FF9178}" type="pres">
      <dgm:prSet presAssocID="{CAD728B2-EE8E-4D05-9C0C-EBAFF5ED26CD}" presName="node" presStyleLbl="node1" presStyleIdx="0" presStyleCnt="6" custScaleX="32139" custScaleY="54655">
        <dgm:presLayoutVars>
          <dgm:bulletEnabled val="1"/>
        </dgm:presLayoutVars>
      </dgm:prSet>
      <dgm:spPr/>
    </dgm:pt>
    <dgm:pt modelId="{3758F444-0A7E-48DE-AF36-0D3CDA7AC2ED}" type="pres">
      <dgm:prSet presAssocID="{FEC91B0D-E643-4D12-9860-279BB2FE31AD}" presName="Name9" presStyleLbl="parChTrans1D2" presStyleIdx="1" presStyleCnt="6"/>
      <dgm:spPr/>
    </dgm:pt>
    <dgm:pt modelId="{73460ABC-B8B8-4A4C-8AB8-C4E9D42D9F17}" type="pres">
      <dgm:prSet presAssocID="{FEC91B0D-E643-4D12-9860-279BB2FE31AD}" presName="connTx" presStyleLbl="parChTrans1D2" presStyleIdx="1" presStyleCnt="6"/>
      <dgm:spPr/>
    </dgm:pt>
    <dgm:pt modelId="{2050EC4A-22B1-4DE8-947E-882C0196B431}" type="pres">
      <dgm:prSet presAssocID="{6B12F737-70DB-4AF4-886F-EBF61F140C05}" presName="node" presStyleLbl="node1" presStyleIdx="1" presStyleCnt="6" custScaleX="53792" custScaleY="6869" custRadScaleRad="213302" custRadScaleInc="3323">
        <dgm:presLayoutVars>
          <dgm:bulletEnabled val="1"/>
        </dgm:presLayoutVars>
      </dgm:prSet>
      <dgm:spPr/>
    </dgm:pt>
    <dgm:pt modelId="{C5A14483-E2E4-4C36-9576-178993787175}" type="pres">
      <dgm:prSet presAssocID="{97187A3A-1ADA-466A-80D3-82A6ED46AB8F}" presName="Name9" presStyleLbl="parChTrans1D2" presStyleIdx="2" presStyleCnt="6"/>
      <dgm:spPr/>
    </dgm:pt>
    <dgm:pt modelId="{2A70CCAE-4551-4F3D-87F8-CD903203091D}" type="pres">
      <dgm:prSet presAssocID="{97187A3A-1ADA-466A-80D3-82A6ED46AB8F}" presName="connTx" presStyleLbl="parChTrans1D2" presStyleIdx="2" presStyleCnt="6"/>
      <dgm:spPr/>
    </dgm:pt>
    <dgm:pt modelId="{CE1A26BB-8A29-429C-BBFC-A34C5F0DE4A7}" type="pres">
      <dgm:prSet presAssocID="{DF27DC26-C54D-4A15-A569-F810E8DD78B2}" presName="node" presStyleLbl="node1" presStyleIdx="2" presStyleCnt="6" custScaleX="61350" custScaleY="47291" custRadScaleRad="116711" custRadScaleInc="96564">
        <dgm:presLayoutVars>
          <dgm:bulletEnabled val="1"/>
        </dgm:presLayoutVars>
      </dgm:prSet>
      <dgm:spPr/>
    </dgm:pt>
    <dgm:pt modelId="{7DB4D44B-971E-43C0-88C4-0CCF77311D9E}" type="pres">
      <dgm:prSet presAssocID="{4B7EC7AF-EB80-45AC-B1B6-499B4184D564}" presName="Name9" presStyleLbl="parChTrans1D2" presStyleIdx="3" presStyleCnt="6"/>
      <dgm:spPr/>
    </dgm:pt>
    <dgm:pt modelId="{918E50BC-C5BB-4AE9-A883-4D775065536B}" type="pres">
      <dgm:prSet presAssocID="{4B7EC7AF-EB80-45AC-B1B6-499B4184D564}" presName="connTx" presStyleLbl="parChTrans1D2" presStyleIdx="3" presStyleCnt="6"/>
      <dgm:spPr/>
    </dgm:pt>
    <dgm:pt modelId="{EE71915F-9468-4946-A6AD-CA986FE1D753}" type="pres">
      <dgm:prSet presAssocID="{F6985FA1-16D8-4708-98BC-5FBB8FB524D3}" presName="node" presStyleLbl="node1" presStyleIdx="3" presStyleCnt="6" custScaleX="6585" custScaleY="49309" custRadScaleRad="136333" custRadScaleInc="123430">
        <dgm:presLayoutVars>
          <dgm:bulletEnabled val="1"/>
        </dgm:presLayoutVars>
      </dgm:prSet>
      <dgm:spPr/>
    </dgm:pt>
    <dgm:pt modelId="{AD2D29B8-ED1A-437B-B35A-D8282865F4C4}" type="pres">
      <dgm:prSet presAssocID="{54B44272-4E9E-4998-A7C8-2BABB71ABF6A}" presName="Name9" presStyleLbl="parChTrans1D2" presStyleIdx="4" presStyleCnt="6"/>
      <dgm:spPr/>
    </dgm:pt>
    <dgm:pt modelId="{A3E254A5-8B84-4AED-BBEA-FCF77829BA20}" type="pres">
      <dgm:prSet presAssocID="{54B44272-4E9E-4998-A7C8-2BABB71ABF6A}" presName="connTx" presStyleLbl="parChTrans1D2" presStyleIdx="4" presStyleCnt="6"/>
      <dgm:spPr/>
    </dgm:pt>
    <dgm:pt modelId="{BD454452-9A70-4985-BAF0-5E1FD367600C}" type="pres">
      <dgm:prSet presAssocID="{396BEC74-76F2-442F-99F2-1AC10382D714}" presName="node" presStyleLbl="node1" presStyleIdx="4" presStyleCnt="6" custScaleX="40229" custScaleY="43004" custRadScaleRad="188605" custRadScaleInc="78467">
        <dgm:presLayoutVars>
          <dgm:bulletEnabled val="1"/>
        </dgm:presLayoutVars>
      </dgm:prSet>
      <dgm:spPr/>
    </dgm:pt>
    <dgm:pt modelId="{8A22A721-F24C-4B47-B1E0-26D75A5310EE}" type="pres">
      <dgm:prSet presAssocID="{7646D69E-EA67-4537-9364-71561548B986}" presName="Name9" presStyleLbl="parChTrans1D2" presStyleIdx="5" presStyleCnt="6"/>
      <dgm:spPr/>
    </dgm:pt>
    <dgm:pt modelId="{0D544D11-3FCF-4D7F-A88C-E07251F17CD9}" type="pres">
      <dgm:prSet presAssocID="{7646D69E-EA67-4537-9364-71561548B986}" presName="connTx" presStyleLbl="parChTrans1D2" presStyleIdx="5" presStyleCnt="6"/>
      <dgm:spPr/>
    </dgm:pt>
    <dgm:pt modelId="{5F1E40E5-FE5F-4A09-A30E-CA2687A15406}" type="pres">
      <dgm:prSet presAssocID="{9E49C39A-5F30-42B9-A4BE-9BC4CBCCFF0F}" presName="node" presStyleLbl="node1" presStyleIdx="5" presStyleCnt="6" custScaleX="40701" custScaleY="57416" custRadScaleRad="227033" custRadScaleInc="-4583">
        <dgm:presLayoutVars>
          <dgm:bulletEnabled val="1"/>
        </dgm:presLayoutVars>
      </dgm:prSet>
      <dgm:spPr/>
    </dgm:pt>
  </dgm:ptLst>
  <dgm:cxnLst>
    <dgm:cxn modelId="{A8107D03-FDE9-4214-86C7-E680398B63C1}" srcId="{D1C411CA-77DD-41DA-9367-4A3E5FDA7C57}" destId="{396BEC74-76F2-442F-99F2-1AC10382D714}" srcOrd="4" destOrd="0" parTransId="{54B44272-4E9E-4998-A7C8-2BABB71ABF6A}" sibTransId="{D3374721-650C-4B4D-B16B-3D0DBFEB6183}"/>
    <dgm:cxn modelId="{3BE3891C-0751-40F6-A796-2C710683BD74}" srcId="{F1C71939-46C4-4E5A-B738-AD61577F82DC}" destId="{F29E5B9C-8D6D-4C23-8BBF-ADF892720BE8}" srcOrd="1" destOrd="0" parTransId="{0F4DB18E-D8D3-4AAE-938E-5904F1B77C88}" sibTransId="{73DE6273-736B-43B2-8B58-317B6E3E053C}"/>
    <dgm:cxn modelId="{9AE4E921-F71F-4FA2-8BA3-C26E975749EF}" srcId="{F1C71939-46C4-4E5A-B738-AD61577F82DC}" destId="{D1C411CA-77DD-41DA-9367-4A3E5FDA7C57}" srcOrd="0" destOrd="0" parTransId="{D714AA6D-6E96-41A8-80E7-2EE0421132F6}" sibTransId="{A0B92759-9B5B-4BCD-A580-C092C6AA41D0}"/>
    <dgm:cxn modelId="{C27F8B26-F000-4BEC-B506-F7835E7A08F4}" type="presOf" srcId="{396BEC74-76F2-442F-99F2-1AC10382D714}" destId="{BD454452-9A70-4985-BAF0-5E1FD367600C}" srcOrd="0" destOrd="0" presId="urn:microsoft.com/office/officeart/2005/8/layout/radial1"/>
    <dgm:cxn modelId="{48C9DD29-12AD-46D2-B653-B794009181EA}" type="presOf" srcId="{F1C71939-46C4-4E5A-B738-AD61577F82DC}" destId="{321BC0A4-1AE7-49EF-A7E5-66E8267C45C6}" srcOrd="0" destOrd="0" presId="urn:microsoft.com/office/officeart/2005/8/layout/radial1"/>
    <dgm:cxn modelId="{A6326F5B-AF9D-4631-8966-72A7B0A8E1A2}" type="presOf" srcId="{F6985FA1-16D8-4708-98BC-5FBB8FB524D3}" destId="{EE71915F-9468-4946-A6AD-CA986FE1D753}" srcOrd="0" destOrd="0" presId="urn:microsoft.com/office/officeart/2005/8/layout/radial1"/>
    <dgm:cxn modelId="{6C153064-8287-4B3C-9F17-7D2D03B4EC26}" srcId="{D1C411CA-77DD-41DA-9367-4A3E5FDA7C57}" destId="{9E49C39A-5F30-42B9-A4BE-9BC4CBCCFF0F}" srcOrd="5" destOrd="0" parTransId="{7646D69E-EA67-4537-9364-71561548B986}" sibTransId="{D36C11F8-B739-42C8-A053-A2FFA8814819}"/>
    <dgm:cxn modelId="{8302AB64-E5DC-4E52-9808-CAD9EADF7FCB}" srcId="{D1C411CA-77DD-41DA-9367-4A3E5FDA7C57}" destId="{6B12F737-70DB-4AF4-886F-EBF61F140C05}" srcOrd="1" destOrd="0" parTransId="{FEC91B0D-E643-4D12-9860-279BB2FE31AD}" sibTransId="{DEC30FE5-0860-410F-8615-D00228EEBB57}"/>
    <dgm:cxn modelId="{EA9C6B6B-4505-42FE-A748-E6946104987E}" srcId="{D1C411CA-77DD-41DA-9367-4A3E5FDA7C57}" destId="{CAD728B2-EE8E-4D05-9C0C-EBAFF5ED26CD}" srcOrd="0" destOrd="0" parTransId="{6F4729ED-680E-4D76-B288-C24F908A1D5E}" sibTransId="{3ED8A7C7-7F7D-44FD-A63A-08B21854659A}"/>
    <dgm:cxn modelId="{BB9E024E-AB3D-4BBC-8432-19D99CBDCCB4}" type="presOf" srcId="{97187A3A-1ADA-466A-80D3-82A6ED46AB8F}" destId="{C5A14483-E2E4-4C36-9576-178993787175}" srcOrd="0" destOrd="0" presId="urn:microsoft.com/office/officeart/2005/8/layout/radial1"/>
    <dgm:cxn modelId="{511B694E-F18B-4755-8EE3-85C491F6EAB0}" type="presOf" srcId="{6F4729ED-680E-4D76-B288-C24F908A1D5E}" destId="{D38B6048-3605-421A-84AF-C9CD40B2A002}" srcOrd="1" destOrd="0" presId="urn:microsoft.com/office/officeart/2005/8/layout/radial1"/>
    <dgm:cxn modelId="{53B3AB54-AF22-4DF4-B015-11E808EC05D4}" type="presOf" srcId="{CAD728B2-EE8E-4D05-9C0C-EBAFF5ED26CD}" destId="{FEC1B94A-F88E-4CFB-A75A-CFFBD4FF9178}" srcOrd="0" destOrd="0" presId="urn:microsoft.com/office/officeart/2005/8/layout/radial1"/>
    <dgm:cxn modelId="{C7572E75-77CB-401E-AFBB-27FA4BBBFD78}" type="presOf" srcId="{54B44272-4E9E-4998-A7C8-2BABB71ABF6A}" destId="{AD2D29B8-ED1A-437B-B35A-D8282865F4C4}" srcOrd="0" destOrd="0" presId="urn:microsoft.com/office/officeart/2005/8/layout/radial1"/>
    <dgm:cxn modelId="{40DFAB79-FD6D-4300-A342-152E04F1CEE5}" type="presOf" srcId="{54B44272-4E9E-4998-A7C8-2BABB71ABF6A}" destId="{A3E254A5-8B84-4AED-BBEA-FCF77829BA20}" srcOrd="1" destOrd="0" presId="urn:microsoft.com/office/officeart/2005/8/layout/radial1"/>
    <dgm:cxn modelId="{73597C86-F50F-4D5C-86A5-35A070E691B2}" type="presOf" srcId="{4B7EC7AF-EB80-45AC-B1B6-499B4184D564}" destId="{7DB4D44B-971E-43C0-88C4-0CCF77311D9E}" srcOrd="0" destOrd="0" presId="urn:microsoft.com/office/officeart/2005/8/layout/radial1"/>
    <dgm:cxn modelId="{28F22B8F-C12B-484B-9F03-1088D253FF90}" type="presOf" srcId="{7646D69E-EA67-4537-9364-71561548B986}" destId="{0D544D11-3FCF-4D7F-A88C-E07251F17CD9}" srcOrd="1" destOrd="0" presId="urn:microsoft.com/office/officeart/2005/8/layout/radial1"/>
    <dgm:cxn modelId="{426F3E98-8795-4623-BBA4-6958D040F1F8}" type="presOf" srcId="{9E49C39A-5F30-42B9-A4BE-9BC4CBCCFF0F}" destId="{5F1E40E5-FE5F-4A09-A30E-CA2687A15406}" srcOrd="0" destOrd="0" presId="urn:microsoft.com/office/officeart/2005/8/layout/radial1"/>
    <dgm:cxn modelId="{095C37B0-F063-41B4-9FCF-F5B7375C914A}" type="presOf" srcId="{7646D69E-EA67-4537-9364-71561548B986}" destId="{8A22A721-F24C-4B47-B1E0-26D75A5310EE}" srcOrd="0" destOrd="0" presId="urn:microsoft.com/office/officeart/2005/8/layout/radial1"/>
    <dgm:cxn modelId="{4F55BBB2-D73F-47DD-89DC-7B0618D52F19}" type="presOf" srcId="{FEC91B0D-E643-4D12-9860-279BB2FE31AD}" destId="{3758F444-0A7E-48DE-AF36-0D3CDA7AC2ED}" srcOrd="0" destOrd="0" presId="urn:microsoft.com/office/officeart/2005/8/layout/radial1"/>
    <dgm:cxn modelId="{B6BACCB4-7742-4E7E-AF02-B7E7B65FFE28}" type="presOf" srcId="{6F4729ED-680E-4D76-B288-C24F908A1D5E}" destId="{AEA59D1B-F651-44CA-AB95-F5AD63CDC42A}" srcOrd="0" destOrd="0" presId="urn:microsoft.com/office/officeart/2005/8/layout/radial1"/>
    <dgm:cxn modelId="{FAC2AFB6-83C2-445B-B0D2-B1C031DE75B3}" srcId="{D1C411CA-77DD-41DA-9367-4A3E5FDA7C57}" destId="{F6985FA1-16D8-4708-98BC-5FBB8FB524D3}" srcOrd="3" destOrd="0" parTransId="{4B7EC7AF-EB80-45AC-B1B6-499B4184D564}" sibTransId="{1FD8785B-3184-4001-A62A-972B52DA83B5}"/>
    <dgm:cxn modelId="{250400BB-A33F-4C05-AF7F-919CE7D21FD9}" type="presOf" srcId="{6B12F737-70DB-4AF4-886F-EBF61F140C05}" destId="{2050EC4A-22B1-4DE8-947E-882C0196B431}" srcOrd="0" destOrd="0" presId="urn:microsoft.com/office/officeart/2005/8/layout/radial1"/>
    <dgm:cxn modelId="{6215BABC-FCA0-4A4E-8427-640E0FAA0326}" type="presOf" srcId="{D1C411CA-77DD-41DA-9367-4A3E5FDA7C57}" destId="{7D884922-6202-43C1-837A-ECD0EB45DB34}" srcOrd="0" destOrd="0" presId="urn:microsoft.com/office/officeart/2005/8/layout/radial1"/>
    <dgm:cxn modelId="{B2F163C2-F0F0-42FA-B69E-0F3D23EBD4F6}" type="presOf" srcId="{DF27DC26-C54D-4A15-A569-F810E8DD78B2}" destId="{CE1A26BB-8A29-429C-BBFC-A34C5F0DE4A7}" srcOrd="0" destOrd="0" presId="urn:microsoft.com/office/officeart/2005/8/layout/radial1"/>
    <dgm:cxn modelId="{6E01CECC-F02A-4BB0-998E-F7E74C8498C9}" type="presOf" srcId="{4B7EC7AF-EB80-45AC-B1B6-499B4184D564}" destId="{918E50BC-C5BB-4AE9-A883-4D775065536B}" srcOrd="1" destOrd="0" presId="urn:microsoft.com/office/officeart/2005/8/layout/radial1"/>
    <dgm:cxn modelId="{0C33CDE5-D08F-453B-8EA2-068E22BE0FB2}" srcId="{D1C411CA-77DD-41DA-9367-4A3E5FDA7C57}" destId="{DF27DC26-C54D-4A15-A569-F810E8DD78B2}" srcOrd="2" destOrd="0" parTransId="{97187A3A-1ADA-466A-80D3-82A6ED46AB8F}" sibTransId="{F684DA22-D2EF-490F-B02D-70CF77C2D923}"/>
    <dgm:cxn modelId="{0D675AE7-2BA0-4E01-A8C5-5E61BC195A0A}" type="presOf" srcId="{FEC91B0D-E643-4D12-9860-279BB2FE31AD}" destId="{73460ABC-B8B8-4A4C-8AB8-C4E9D42D9F17}" srcOrd="1" destOrd="0" presId="urn:microsoft.com/office/officeart/2005/8/layout/radial1"/>
    <dgm:cxn modelId="{C1151BEF-D996-4872-9ED3-40DBF26ABA47}" type="presOf" srcId="{97187A3A-1ADA-466A-80D3-82A6ED46AB8F}" destId="{2A70CCAE-4551-4F3D-87F8-CD903203091D}" srcOrd="1" destOrd="0" presId="urn:microsoft.com/office/officeart/2005/8/layout/radial1"/>
    <dgm:cxn modelId="{BAF15D9F-069F-4405-80CD-17476CEB33D9}" type="presParOf" srcId="{321BC0A4-1AE7-49EF-A7E5-66E8267C45C6}" destId="{7D884922-6202-43C1-837A-ECD0EB45DB34}" srcOrd="0" destOrd="0" presId="urn:microsoft.com/office/officeart/2005/8/layout/radial1"/>
    <dgm:cxn modelId="{12E60FFE-9CEF-4CD4-85A0-EA502813B54D}" type="presParOf" srcId="{321BC0A4-1AE7-49EF-A7E5-66E8267C45C6}" destId="{AEA59D1B-F651-44CA-AB95-F5AD63CDC42A}" srcOrd="1" destOrd="0" presId="urn:microsoft.com/office/officeart/2005/8/layout/radial1"/>
    <dgm:cxn modelId="{1C55F2A2-C7B7-47F1-9914-9502087F26C5}" type="presParOf" srcId="{AEA59D1B-F651-44CA-AB95-F5AD63CDC42A}" destId="{D38B6048-3605-421A-84AF-C9CD40B2A002}" srcOrd="0" destOrd="0" presId="urn:microsoft.com/office/officeart/2005/8/layout/radial1"/>
    <dgm:cxn modelId="{7FFB34A2-873B-4094-AA37-D86FB97B678A}" type="presParOf" srcId="{321BC0A4-1AE7-49EF-A7E5-66E8267C45C6}" destId="{FEC1B94A-F88E-4CFB-A75A-CFFBD4FF9178}" srcOrd="2" destOrd="0" presId="urn:microsoft.com/office/officeart/2005/8/layout/radial1"/>
    <dgm:cxn modelId="{54F249E6-DD3A-42CA-BEF4-062D46152D36}" type="presParOf" srcId="{321BC0A4-1AE7-49EF-A7E5-66E8267C45C6}" destId="{3758F444-0A7E-48DE-AF36-0D3CDA7AC2ED}" srcOrd="3" destOrd="0" presId="urn:microsoft.com/office/officeart/2005/8/layout/radial1"/>
    <dgm:cxn modelId="{54AD75EC-710D-4889-8F90-F8A25E483A2E}" type="presParOf" srcId="{3758F444-0A7E-48DE-AF36-0D3CDA7AC2ED}" destId="{73460ABC-B8B8-4A4C-8AB8-C4E9D42D9F17}" srcOrd="0" destOrd="0" presId="urn:microsoft.com/office/officeart/2005/8/layout/radial1"/>
    <dgm:cxn modelId="{DEDB2045-D404-42BB-A641-EBB1D9541DB3}" type="presParOf" srcId="{321BC0A4-1AE7-49EF-A7E5-66E8267C45C6}" destId="{2050EC4A-22B1-4DE8-947E-882C0196B431}" srcOrd="4" destOrd="0" presId="urn:microsoft.com/office/officeart/2005/8/layout/radial1"/>
    <dgm:cxn modelId="{D94756DC-BB46-427B-BCA3-7B49BBF11ECA}" type="presParOf" srcId="{321BC0A4-1AE7-49EF-A7E5-66E8267C45C6}" destId="{C5A14483-E2E4-4C36-9576-178993787175}" srcOrd="5" destOrd="0" presId="urn:microsoft.com/office/officeart/2005/8/layout/radial1"/>
    <dgm:cxn modelId="{8BB65621-9191-4F67-B164-D16B75A456C6}" type="presParOf" srcId="{C5A14483-E2E4-4C36-9576-178993787175}" destId="{2A70CCAE-4551-4F3D-87F8-CD903203091D}" srcOrd="0" destOrd="0" presId="urn:microsoft.com/office/officeart/2005/8/layout/radial1"/>
    <dgm:cxn modelId="{8C8F01E5-CE9C-483B-A0FA-9100ACD21208}" type="presParOf" srcId="{321BC0A4-1AE7-49EF-A7E5-66E8267C45C6}" destId="{CE1A26BB-8A29-429C-BBFC-A34C5F0DE4A7}" srcOrd="6" destOrd="0" presId="urn:microsoft.com/office/officeart/2005/8/layout/radial1"/>
    <dgm:cxn modelId="{FD48C108-3F3E-43C3-AFDA-380285695529}" type="presParOf" srcId="{321BC0A4-1AE7-49EF-A7E5-66E8267C45C6}" destId="{7DB4D44B-971E-43C0-88C4-0CCF77311D9E}" srcOrd="7" destOrd="0" presId="urn:microsoft.com/office/officeart/2005/8/layout/radial1"/>
    <dgm:cxn modelId="{7D7970F5-1303-47C8-9026-F91B88C702A5}" type="presParOf" srcId="{7DB4D44B-971E-43C0-88C4-0CCF77311D9E}" destId="{918E50BC-C5BB-4AE9-A883-4D775065536B}" srcOrd="0" destOrd="0" presId="urn:microsoft.com/office/officeart/2005/8/layout/radial1"/>
    <dgm:cxn modelId="{691F968C-C898-4DAF-80D2-2D3C5FD83D8B}" type="presParOf" srcId="{321BC0A4-1AE7-49EF-A7E5-66E8267C45C6}" destId="{EE71915F-9468-4946-A6AD-CA986FE1D753}" srcOrd="8" destOrd="0" presId="urn:microsoft.com/office/officeart/2005/8/layout/radial1"/>
    <dgm:cxn modelId="{137E905F-C561-44C7-A59B-888F0D3F267A}" type="presParOf" srcId="{321BC0A4-1AE7-49EF-A7E5-66E8267C45C6}" destId="{AD2D29B8-ED1A-437B-B35A-D8282865F4C4}" srcOrd="9" destOrd="0" presId="urn:microsoft.com/office/officeart/2005/8/layout/radial1"/>
    <dgm:cxn modelId="{A15D23C9-E569-4660-B873-8BD6190A8434}" type="presParOf" srcId="{AD2D29B8-ED1A-437B-B35A-D8282865F4C4}" destId="{A3E254A5-8B84-4AED-BBEA-FCF77829BA20}" srcOrd="0" destOrd="0" presId="urn:microsoft.com/office/officeart/2005/8/layout/radial1"/>
    <dgm:cxn modelId="{5222D053-6654-485F-B078-2C280BD1A5D0}" type="presParOf" srcId="{321BC0A4-1AE7-49EF-A7E5-66E8267C45C6}" destId="{BD454452-9A70-4985-BAF0-5E1FD367600C}" srcOrd="10" destOrd="0" presId="urn:microsoft.com/office/officeart/2005/8/layout/radial1"/>
    <dgm:cxn modelId="{8F1A63EA-B27E-4D32-A9FB-514057D29A10}" type="presParOf" srcId="{321BC0A4-1AE7-49EF-A7E5-66E8267C45C6}" destId="{8A22A721-F24C-4B47-B1E0-26D75A5310EE}" srcOrd="11" destOrd="0" presId="urn:microsoft.com/office/officeart/2005/8/layout/radial1"/>
    <dgm:cxn modelId="{E5F4930D-7AB5-4EE3-A95D-733D63AA974C}" type="presParOf" srcId="{8A22A721-F24C-4B47-B1E0-26D75A5310EE}" destId="{0D544D11-3FCF-4D7F-A88C-E07251F17CD9}" srcOrd="0" destOrd="0" presId="urn:microsoft.com/office/officeart/2005/8/layout/radial1"/>
    <dgm:cxn modelId="{E728CB71-8693-4E67-834F-31130E227426}" type="presParOf" srcId="{321BC0A4-1AE7-49EF-A7E5-66E8267C45C6}" destId="{5F1E40E5-FE5F-4A09-A30E-CA2687A15406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7E4EAB8-C333-4747-8AC4-2C9D55C0C2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9B9B45D-6226-4AAB-8B4D-8729E359DF97}">
      <dgm:prSet phldrT="[Tekst]" custT="1"/>
      <dgm:spPr>
        <a:solidFill>
          <a:srgbClr val="0A7B48"/>
        </a:solidFill>
      </dgm:spPr>
      <dgm:t>
        <a:bodyPr/>
        <a:lstStyle/>
        <a:p>
          <a:r>
            <a:rPr lang="pl-PL" sz="2000" b="1" dirty="0"/>
            <a:t>Inwestycje</a:t>
          </a:r>
        </a:p>
      </dgm:t>
    </dgm:pt>
    <dgm:pt modelId="{31545C4B-9357-4CCC-AB53-754EC5460420}" type="sibTrans" cxnId="{2270A420-C95F-480A-89AE-05F1994A2DD0}">
      <dgm:prSet/>
      <dgm:spPr/>
      <dgm:t>
        <a:bodyPr/>
        <a:lstStyle/>
        <a:p>
          <a:endParaRPr lang="pl-PL" sz="4800"/>
        </a:p>
      </dgm:t>
    </dgm:pt>
    <dgm:pt modelId="{21B838FE-F5BB-40CD-8E01-00D2655AA6CD}" type="parTrans" cxnId="{2270A420-C95F-480A-89AE-05F1994A2DD0}">
      <dgm:prSet/>
      <dgm:spPr/>
      <dgm:t>
        <a:bodyPr/>
        <a:lstStyle/>
        <a:p>
          <a:endParaRPr lang="pl-PL" sz="4800"/>
        </a:p>
      </dgm:t>
    </dgm:pt>
    <dgm:pt modelId="{872B8E09-96D4-483C-BBBE-5F4780AEDBFB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95057093-F7C4-4941-A93D-135AB0C7814D}" type="sibTrans" cxnId="{95153E4D-9F13-48EF-8E32-A8AC0ABE6A2B}">
      <dgm:prSet/>
      <dgm:spPr/>
      <dgm:t>
        <a:bodyPr/>
        <a:lstStyle/>
        <a:p>
          <a:endParaRPr lang="pl-PL" sz="4800"/>
        </a:p>
      </dgm:t>
    </dgm:pt>
    <dgm:pt modelId="{CA59F1EE-E39A-4837-8FB3-2BEA7F462C41}" type="parTrans" cxnId="{95153E4D-9F13-48EF-8E32-A8AC0ABE6A2B}">
      <dgm:prSet/>
      <dgm:spPr/>
      <dgm:t>
        <a:bodyPr/>
        <a:lstStyle/>
        <a:p>
          <a:endParaRPr lang="pl-PL" sz="4800"/>
        </a:p>
      </dgm:t>
    </dgm:pt>
    <dgm:pt modelId="{B35DE81C-801A-4130-9F3A-32C649E4ADA9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A10D428D-398C-4F4F-BBAE-5A8D08AE13AF}" type="parTrans" cxnId="{95E0C190-448E-4FA3-89E5-093A3BF8615D}">
      <dgm:prSet/>
      <dgm:spPr/>
      <dgm:t>
        <a:bodyPr/>
        <a:lstStyle/>
        <a:p>
          <a:endParaRPr lang="pl-PL"/>
        </a:p>
      </dgm:t>
    </dgm:pt>
    <dgm:pt modelId="{629830A8-BB03-46B4-A30A-6D958081E277}" type="sibTrans" cxnId="{95E0C190-448E-4FA3-89E5-093A3BF8615D}">
      <dgm:prSet/>
      <dgm:spPr/>
      <dgm:t>
        <a:bodyPr/>
        <a:lstStyle/>
        <a:p>
          <a:endParaRPr lang="pl-PL"/>
        </a:p>
      </dgm:t>
    </dgm:pt>
    <dgm:pt modelId="{A44F8FA4-6CDF-4F03-960B-708FC51396DC}" type="pres">
      <dgm:prSet presAssocID="{C7E4EAB8-C333-4747-8AC4-2C9D55C0C2A1}" presName="linear" presStyleCnt="0">
        <dgm:presLayoutVars>
          <dgm:animLvl val="lvl"/>
          <dgm:resizeHandles val="exact"/>
        </dgm:presLayoutVars>
      </dgm:prSet>
      <dgm:spPr/>
    </dgm:pt>
    <dgm:pt modelId="{F12B93ED-7CE5-403D-BADB-2C8CB8CCB702}" type="pres">
      <dgm:prSet presAssocID="{B9B9B45D-6226-4AAB-8B4D-8729E359DF97}" presName="parentText" presStyleLbl="node1" presStyleIdx="0" presStyleCnt="1" custScaleY="24674" custLinFactNeighborX="-5223" custLinFactNeighborY="-54683">
        <dgm:presLayoutVars>
          <dgm:chMax val="0"/>
          <dgm:bulletEnabled val="1"/>
        </dgm:presLayoutVars>
      </dgm:prSet>
      <dgm:spPr/>
    </dgm:pt>
    <dgm:pt modelId="{A79AEC99-5840-4465-AD37-59032705F3B8}" type="pres">
      <dgm:prSet presAssocID="{B9B9B45D-6226-4AAB-8B4D-8729E359DF97}" presName="childText" presStyleLbl="revTx" presStyleIdx="0" presStyleCnt="1" custScaleY="142512" custLinFactNeighborX="695" custLinFactNeighborY="-40745">
        <dgm:presLayoutVars>
          <dgm:bulletEnabled val="1"/>
        </dgm:presLayoutVars>
      </dgm:prSet>
      <dgm:spPr/>
    </dgm:pt>
  </dgm:ptLst>
  <dgm:cxnLst>
    <dgm:cxn modelId="{B2855412-65C2-477B-8D7F-694F46F663DD}" type="presOf" srcId="{872B8E09-96D4-483C-BBBE-5F4780AEDBFB}" destId="{A79AEC99-5840-4465-AD37-59032705F3B8}" srcOrd="0" destOrd="0" presId="urn:microsoft.com/office/officeart/2005/8/layout/vList2"/>
    <dgm:cxn modelId="{2270A420-C95F-480A-89AE-05F1994A2DD0}" srcId="{C7E4EAB8-C333-4747-8AC4-2C9D55C0C2A1}" destId="{B9B9B45D-6226-4AAB-8B4D-8729E359DF97}" srcOrd="0" destOrd="0" parTransId="{21B838FE-F5BB-40CD-8E01-00D2655AA6CD}" sibTransId="{31545C4B-9357-4CCC-AB53-754EC5460420}"/>
    <dgm:cxn modelId="{F1FAE735-BCB9-4F02-A005-DA6840D8356E}" type="presOf" srcId="{B9B9B45D-6226-4AAB-8B4D-8729E359DF97}" destId="{F12B93ED-7CE5-403D-BADB-2C8CB8CCB702}" srcOrd="0" destOrd="0" presId="urn:microsoft.com/office/officeart/2005/8/layout/vList2"/>
    <dgm:cxn modelId="{95153E4D-9F13-48EF-8E32-A8AC0ABE6A2B}" srcId="{B9B9B45D-6226-4AAB-8B4D-8729E359DF97}" destId="{872B8E09-96D4-483C-BBBE-5F4780AEDBFB}" srcOrd="0" destOrd="0" parTransId="{CA59F1EE-E39A-4837-8FB3-2BEA7F462C41}" sibTransId="{95057093-F7C4-4941-A93D-135AB0C7814D}"/>
    <dgm:cxn modelId="{0E5F0B90-824D-4B72-A2F0-5A6006C87588}" type="presOf" srcId="{B35DE81C-801A-4130-9F3A-32C649E4ADA9}" destId="{A79AEC99-5840-4465-AD37-59032705F3B8}" srcOrd="0" destOrd="1" presId="urn:microsoft.com/office/officeart/2005/8/layout/vList2"/>
    <dgm:cxn modelId="{95E0C190-448E-4FA3-89E5-093A3BF8615D}" srcId="{B9B9B45D-6226-4AAB-8B4D-8729E359DF97}" destId="{B35DE81C-801A-4130-9F3A-32C649E4ADA9}" srcOrd="1" destOrd="0" parTransId="{A10D428D-398C-4F4F-BBAE-5A8D08AE13AF}" sibTransId="{629830A8-BB03-46B4-A30A-6D958081E277}"/>
    <dgm:cxn modelId="{89381AE2-3E8D-4634-87B3-459937ED87D1}" type="presOf" srcId="{C7E4EAB8-C333-4747-8AC4-2C9D55C0C2A1}" destId="{A44F8FA4-6CDF-4F03-960B-708FC51396DC}" srcOrd="0" destOrd="0" presId="urn:microsoft.com/office/officeart/2005/8/layout/vList2"/>
    <dgm:cxn modelId="{7AA8791C-B8B0-4974-8CA0-E7A5EA770C5B}" type="presParOf" srcId="{A44F8FA4-6CDF-4F03-960B-708FC51396DC}" destId="{F12B93ED-7CE5-403D-BADB-2C8CB8CCB702}" srcOrd="0" destOrd="0" presId="urn:microsoft.com/office/officeart/2005/8/layout/vList2"/>
    <dgm:cxn modelId="{3470FAE8-1FA1-4CD5-9C6E-299AD665AA13}" type="presParOf" srcId="{A44F8FA4-6CDF-4F03-960B-708FC51396DC}" destId="{A79AEC99-5840-4465-AD37-59032705F3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7E4EAB8-C333-4747-8AC4-2C9D55C0C2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9B9B45D-6226-4AAB-8B4D-8729E359DF97}">
      <dgm:prSet phldrT="[Tekst]" custT="1"/>
      <dgm:spPr>
        <a:solidFill>
          <a:srgbClr val="0A7B48"/>
        </a:solidFill>
      </dgm:spPr>
      <dgm:t>
        <a:bodyPr/>
        <a:lstStyle/>
        <a:p>
          <a:r>
            <a:rPr lang="pl-PL" sz="2000" b="1" dirty="0"/>
            <a:t>Inwestycje</a:t>
          </a:r>
        </a:p>
      </dgm:t>
    </dgm:pt>
    <dgm:pt modelId="{31545C4B-9357-4CCC-AB53-754EC5460420}" type="sibTrans" cxnId="{2270A420-C95F-480A-89AE-05F1994A2DD0}">
      <dgm:prSet/>
      <dgm:spPr/>
      <dgm:t>
        <a:bodyPr/>
        <a:lstStyle/>
        <a:p>
          <a:endParaRPr lang="pl-PL" sz="4800"/>
        </a:p>
      </dgm:t>
    </dgm:pt>
    <dgm:pt modelId="{21B838FE-F5BB-40CD-8E01-00D2655AA6CD}" type="parTrans" cxnId="{2270A420-C95F-480A-89AE-05F1994A2DD0}">
      <dgm:prSet/>
      <dgm:spPr/>
      <dgm:t>
        <a:bodyPr/>
        <a:lstStyle/>
        <a:p>
          <a:endParaRPr lang="pl-PL" sz="4800"/>
        </a:p>
      </dgm:t>
    </dgm:pt>
    <dgm:pt modelId="{872B8E09-96D4-483C-BBBE-5F4780AEDBFB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95057093-F7C4-4941-A93D-135AB0C7814D}" type="sibTrans" cxnId="{95153E4D-9F13-48EF-8E32-A8AC0ABE6A2B}">
      <dgm:prSet/>
      <dgm:spPr/>
      <dgm:t>
        <a:bodyPr/>
        <a:lstStyle/>
        <a:p>
          <a:endParaRPr lang="pl-PL" sz="4800"/>
        </a:p>
      </dgm:t>
    </dgm:pt>
    <dgm:pt modelId="{CA59F1EE-E39A-4837-8FB3-2BEA7F462C41}" type="parTrans" cxnId="{95153E4D-9F13-48EF-8E32-A8AC0ABE6A2B}">
      <dgm:prSet/>
      <dgm:spPr/>
      <dgm:t>
        <a:bodyPr/>
        <a:lstStyle/>
        <a:p>
          <a:endParaRPr lang="pl-PL" sz="4800"/>
        </a:p>
      </dgm:t>
    </dgm:pt>
    <dgm:pt modelId="{B35DE81C-801A-4130-9F3A-32C649E4ADA9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A10D428D-398C-4F4F-BBAE-5A8D08AE13AF}" type="parTrans" cxnId="{95E0C190-448E-4FA3-89E5-093A3BF8615D}">
      <dgm:prSet/>
      <dgm:spPr/>
      <dgm:t>
        <a:bodyPr/>
        <a:lstStyle/>
        <a:p>
          <a:endParaRPr lang="pl-PL"/>
        </a:p>
      </dgm:t>
    </dgm:pt>
    <dgm:pt modelId="{629830A8-BB03-46B4-A30A-6D958081E277}" type="sibTrans" cxnId="{95E0C190-448E-4FA3-89E5-093A3BF8615D}">
      <dgm:prSet/>
      <dgm:spPr/>
      <dgm:t>
        <a:bodyPr/>
        <a:lstStyle/>
        <a:p>
          <a:endParaRPr lang="pl-PL"/>
        </a:p>
      </dgm:t>
    </dgm:pt>
    <dgm:pt modelId="{A44F8FA4-6CDF-4F03-960B-708FC51396DC}" type="pres">
      <dgm:prSet presAssocID="{C7E4EAB8-C333-4747-8AC4-2C9D55C0C2A1}" presName="linear" presStyleCnt="0">
        <dgm:presLayoutVars>
          <dgm:animLvl val="lvl"/>
          <dgm:resizeHandles val="exact"/>
        </dgm:presLayoutVars>
      </dgm:prSet>
      <dgm:spPr/>
    </dgm:pt>
    <dgm:pt modelId="{F12B93ED-7CE5-403D-BADB-2C8CB8CCB702}" type="pres">
      <dgm:prSet presAssocID="{B9B9B45D-6226-4AAB-8B4D-8729E359DF97}" presName="parentText" presStyleLbl="node1" presStyleIdx="0" presStyleCnt="1" custScaleY="24674" custLinFactNeighborX="-4853" custLinFactNeighborY="-56344">
        <dgm:presLayoutVars>
          <dgm:chMax val="0"/>
          <dgm:bulletEnabled val="1"/>
        </dgm:presLayoutVars>
      </dgm:prSet>
      <dgm:spPr/>
    </dgm:pt>
    <dgm:pt modelId="{A79AEC99-5840-4465-AD37-59032705F3B8}" type="pres">
      <dgm:prSet presAssocID="{B9B9B45D-6226-4AAB-8B4D-8729E359DF97}" presName="childText" presStyleLbl="revTx" presStyleIdx="0" presStyleCnt="1" custScaleY="142512" custLinFactNeighborX="695" custLinFactNeighborY="-40745">
        <dgm:presLayoutVars>
          <dgm:bulletEnabled val="1"/>
        </dgm:presLayoutVars>
      </dgm:prSet>
      <dgm:spPr/>
    </dgm:pt>
  </dgm:ptLst>
  <dgm:cxnLst>
    <dgm:cxn modelId="{93C17D14-A300-4DC2-B79B-7DEDC4A16BE4}" type="presOf" srcId="{872B8E09-96D4-483C-BBBE-5F4780AEDBFB}" destId="{A79AEC99-5840-4465-AD37-59032705F3B8}" srcOrd="0" destOrd="0" presId="urn:microsoft.com/office/officeart/2005/8/layout/vList2"/>
    <dgm:cxn modelId="{33248A19-9B95-4146-AFA1-7A46DCE1DCE7}" type="presOf" srcId="{B35DE81C-801A-4130-9F3A-32C649E4ADA9}" destId="{A79AEC99-5840-4465-AD37-59032705F3B8}" srcOrd="0" destOrd="1" presId="urn:microsoft.com/office/officeart/2005/8/layout/vList2"/>
    <dgm:cxn modelId="{2270A420-C95F-480A-89AE-05F1994A2DD0}" srcId="{C7E4EAB8-C333-4747-8AC4-2C9D55C0C2A1}" destId="{B9B9B45D-6226-4AAB-8B4D-8729E359DF97}" srcOrd="0" destOrd="0" parTransId="{21B838FE-F5BB-40CD-8E01-00D2655AA6CD}" sibTransId="{31545C4B-9357-4CCC-AB53-754EC5460420}"/>
    <dgm:cxn modelId="{95153E4D-9F13-48EF-8E32-A8AC0ABE6A2B}" srcId="{B9B9B45D-6226-4AAB-8B4D-8729E359DF97}" destId="{872B8E09-96D4-483C-BBBE-5F4780AEDBFB}" srcOrd="0" destOrd="0" parTransId="{CA59F1EE-E39A-4837-8FB3-2BEA7F462C41}" sibTransId="{95057093-F7C4-4941-A93D-135AB0C7814D}"/>
    <dgm:cxn modelId="{34744772-1478-4F54-8660-BB6DF5FEF1B9}" type="presOf" srcId="{C7E4EAB8-C333-4747-8AC4-2C9D55C0C2A1}" destId="{A44F8FA4-6CDF-4F03-960B-708FC51396DC}" srcOrd="0" destOrd="0" presId="urn:microsoft.com/office/officeart/2005/8/layout/vList2"/>
    <dgm:cxn modelId="{95E0C190-448E-4FA3-89E5-093A3BF8615D}" srcId="{B9B9B45D-6226-4AAB-8B4D-8729E359DF97}" destId="{B35DE81C-801A-4130-9F3A-32C649E4ADA9}" srcOrd="1" destOrd="0" parTransId="{A10D428D-398C-4F4F-BBAE-5A8D08AE13AF}" sibTransId="{629830A8-BB03-46B4-A30A-6D958081E277}"/>
    <dgm:cxn modelId="{195BE0C9-3AFC-41C4-A0DA-5265CE38FFCF}" type="presOf" srcId="{B9B9B45D-6226-4AAB-8B4D-8729E359DF97}" destId="{F12B93ED-7CE5-403D-BADB-2C8CB8CCB702}" srcOrd="0" destOrd="0" presId="urn:microsoft.com/office/officeart/2005/8/layout/vList2"/>
    <dgm:cxn modelId="{73DE8A1B-408B-4950-A7BA-DA1ACEAF2E6C}" type="presParOf" srcId="{A44F8FA4-6CDF-4F03-960B-708FC51396DC}" destId="{F12B93ED-7CE5-403D-BADB-2C8CB8CCB702}" srcOrd="0" destOrd="0" presId="urn:microsoft.com/office/officeart/2005/8/layout/vList2"/>
    <dgm:cxn modelId="{8F20468C-FE7D-40CE-9A17-4A21064EF478}" type="presParOf" srcId="{A44F8FA4-6CDF-4F03-960B-708FC51396DC}" destId="{A79AEC99-5840-4465-AD37-59032705F3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7E4EAB8-C333-4747-8AC4-2C9D55C0C2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9B9B45D-6226-4AAB-8B4D-8729E359DF97}">
      <dgm:prSet phldrT="[Tekst]" custT="1"/>
      <dgm:spPr>
        <a:solidFill>
          <a:srgbClr val="0A7B48"/>
        </a:solidFill>
      </dgm:spPr>
      <dgm:t>
        <a:bodyPr/>
        <a:lstStyle/>
        <a:p>
          <a:r>
            <a:rPr lang="pl-PL" sz="2000" b="1" dirty="0"/>
            <a:t>Inwestycje</a:t>
          </a:r>
        </a:p>
      </dgm:t>
    </dgm:pt>
    <dgm:pt modelId="{31545C4B-9357-4CCC-AB53-754EC5460420}" type="sibTrans" cxnId="{2270A420-C95F-480A-89AE-05F1994A2DD0}">
      <dgm:prSet/>
      <dgm:spPr/>
      <dgm:t>
        <a:bodyPr/>
        <a:lstStyle/>
        <a:p>
          <a:endParaRPr lang="pl-PL" sz="4800"/>
        </a:p>
      </dgm:t>
    </dgm:pt>
    <dgm:pt modelId="{21B838FE-F5BB-40CD-8E01-00D2655AA6CD}" type="parTrans" cxnId="{2270A420-C95F-480A-89AE-05F1994A2DD0}">
      <dgm:prSet/>
      <dgm:spPr/>
      <dgm:t>
        <a:bodyPr/>
        <a:lstStyle/>
        <a:p>
          <a:endParaRPr lang="pl-PL" sz="4800"/>
        </a:p>
      </dgm:t>
    </dgm:pt>
    <dgm:pt modelId="{872B8E09-96D4-483C-BBBE-5F4780AEDBFB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95057093-F7C4-4941-A93D-135AB0C7814D}" type="sibTrans" cxnId="{95153E4D-9F13-48EF-8E32-A8AC0ABE6A2B}">
      <dgm:prSet/>
      <dgm:spPr/>
      <dgm:t>
        <a:bodyPr/>
        <a:lstStyle/>
        <a:p>
          <a:endParaRPr lang="pl-PL" sz="4800"/>
        </a:p>
      </dgm:t>
    </dgm:pt>
    <dgm:pt modelId="{CA59F1EE-E39A-4837-8FB3-2BEA7F462C41}" type="parTrans" cxnId="{95153E4D-9F13-48EF-8E32-A8AC0ABE6A2B}">
      <dgm:prSet/>
      <dgm:spPr/>
      <dgm:t>
        <a:bodyPr/>
        <a:lstStyle/>
        <a:p>
          <a:endParaRPr lang="pl-PL" sz="4800"/>
        </a:p>
      </dgm:t>
    </dgm:pt>
    <dgm:pt modelId="{B35DE81C-801A-4130-9F3A-32C649E4ADA9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A10D428D-398C-4F4F-BBAE-5A8D08AE13AF}" type="parTrans" cxnId="{95E0C190-448E-4FA3-89E5-093A3BF8615D}">
      <dgm:prSet/>
      <dgm:spPr/>
      <dgm:t>
        <a:bodyPr/>
        <a:lstStyle/>
        <a:p>
          <a:endParaRPr lang="pl-PL"/>
        </a:p>
      </dgm:t>
    </dgm:pt>
    <dgm:pt modelId="{629830A8-BB03-46B4-A30A-6D958081E277}" type="sibTrans" cxnId="{95E0C190-448E-4FA3-89E5-093A3BF8615D}">
      <dgm:prSet/>
      <dgm:spPr/>
      <dgm:t>
        <a:bodyPr/>
        <a:lstStyle/>
        <a:p>
          <a:endParaRPr lang="pl-PL"/>
        </a:p>
      </dgm:t>
    </dgm:pt>
    <dgm:pt modelId="{A44F8FA4-6CDF-4F03-960B-708FC51396DC}" type="pres">
      <dgm:prSet presAssocID="{C7E4EAB8-C333-4747-8AC4-2C9D55C0C2A1}" presName="linear" presStyleCnt="0">
        <dgm:presLayoutVars>
          <dgm:animLvl val="lvl"/>
          <dgm:resizeHandles val="exact"/>
        </dgm:presLayoutVars>
      </dgm:prSet>
      <dgm:spPr/>
    </dgm:pt>
    <dgm:pt modelId="{F12B93ED-7CE5-403D-BADB-2C8CB8CCB702}" type="pres">
      <dgm:prSet presAssocID="{B9B9B45D-6226-4AAB-8B4D-8729E359DF97}" presName="parentText" presStyleLbl="node1" presStyleIdx="0" presStyleCnt="1" custScaleY="24674" custLinFactNeighborX="-4853" custLinFactNeighborY="-55415">
        <dgm:presLayoutVars>
          <dgm:chMax val="0"/>
          <dgm:bulletEnabled val="1"/>
        </dgm:presLayoutVars>
      </dgm:prSet>
      <dgm:spPr/>
    </dgm:pt>
    <dgm:pt modelId="{A79AEC99-5840-4465-AD37-59032705F3B8}" type="pres">
      <dgm:prSet presAssocID="{B9B9B45D-6226-4AAB-8B4D-8729E359DF97}" presName="childText" presStyleLbl="revTx" presStyleIdx="0" presStyleCnt="1" custScaleY="142512" custLinFactNeighborX="695" custLinFactNeighborY="-40745">
        <dgm:presLayoutVars>
          <dgm:bulletEnabled val="1"/>
        </dgm:presLayoutVars>
      </dgm:prSet>
      <dgm:spPr/>
    </dgm:pt>
  </dgm:ptLst>
  <dgm:cxnLst>
    <dgm:cxn modelId="{89DA9F17-A4F8-47D1-9724-9E6A0F247988}" type="presOf" srcId="{B35DE81C-801A-4130-9F3A-32C649E4ADA9}" destId="{A79AEC99-5840-4465-AD37-59032705F3B8}" srcOrd="0" destOrd="1" presId="urn:microsoft.com/office/officeart/2005/8/layout/vList2"/>
    <dgm:cxn modelId="{2270A420-C95F-480A-89AE-05F1994A2DD0}" srcId="{C7E4EAB8-C333-4747-8AC4-2C9D55C0C2A1}" destId="{B9B9B45D-6226-4AAB-8B4D-8729E359DF97}" srcOrd="0" destOrd="0" parTransId="{21B838FE-F5BB-40CD-8E01-00D2655AA6CD}" sibTransId="{31545C4B-9357-4CCC-AB53-754EC5460420}"/>
    <dgm:cxn modelId="{4EB5DA2D-E681-4A15-8B6E-C634DB5A622A}" type="presOf" srcId="{872B8E09-96D4-483C-BBBE-5F4780AEDBFB}" destId="{A79AEC99-5840-4465-AD37-59032705F3B8}" srcOrd="0" destOrd="0" presId="urn:microsoft.com/office/officeart/2005/8/layout/vList2"/>
    <dgm:cxn modelId="{EF1CC647-D08C-48ED-8493-3C5973EED095}" type="presOf" srcId="{C7E4EAB8-C333-4747-8AC4-2C9D55C0C2A1}" destId="{A44F8FA4-6CDF-4F03-960B-708FC51396DC}" srcOrd="0" destOrd="0" presId="urn:microsoft.com/office/officeart/2005/8/layout/vList2"/>
    <dgm:cxn modelId="{95153E4D-9F13-48EF-8E32-A8AC0ABE6A2B}" srcId="{B9B9B45D-6226-4AAB-8B4D-8729E359DF97}" destId="{872B8E09-96D4-483C-BBBE-5F4780AEDBFB}" srcOrd="0" destOrd="0" parTransId="{CA59F1EE-E39A-4837-8FB3-2BEA7F462C41}" sibTransId="{95057093-F7C4-4941-A93D-135AB0C7814D}"/>
    <dgm:cxn modelId="{F8CA6775-6D5D-4368-A712-CBF1BC944AF1}" type="presOf" srcId="{B9B9B45D-6226-4AAB-8B4D-8729E359DF97}" destId="{F12B93ED-7CE5-403D-BADB-2C8CB8CCB702}" srcOrd="0" destOrd="0" presId="urn:microsoft.com/office/officeart/2005/8/layout/vList2"/>
    <dgm:cxn modelId="{95E0C190-448E-4FA3-89E5-093A3BF8615D}" srcId="{B9B9B45D-6226-4AAB-8B4D-8729E359DF97}" destId="{B35DE81C-801A-4130-9F3A-32C649E4ADA9}" srcOrd="1" destOrd="0" parTransId="{A10D428D-398C-4F4F-BBAE-5A8D08AE13AF}" sibTransId="{629830A8-BB03-46B4-A30A-6D958081E277}"/>
    <dgm:cxn modelId="{25758545-4052-424C-8895-FF45D27C5F11}" type="presParOf" srcId="{A44F8FA4-6CDF-4F03-960B-708FC51396DC}" destId="{F12B93ED-7CE5-403D-BADB-2C8CB8CCB702}" srcOrd="0" destOrd="0" presId="urn:microsoft.com/office/officeart/2005/8/layout/vList2"/>
    <dgm:cxn modelId="{E79350D1-D061-4006-A40D-A41944B86A18}" type="presParOf" srcId="{A44F8FA4-6CDF-4F03-960B-708FC51396DC}" destId="{A79AEC99-5840-4465-AD37-59032705F3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7E4EAB8-C333-4747-8AC4-2C9D55C0C2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9B9B45D-6226-4AAB-8B4D-8729E359DF97}">
      <dgm:prSet phldrT="[Tekst]" custT="1"/>
      <dgm:spPr>
        <a:solidFill>
          <a:srgbClr val="0A7B48"/>
        </a:solidFill>
      </dgm:spPr>
      <dgm:t>
        <a:bodyPr/>
        <a:lstStyle/>
        <a:p>
          <a:r>
            <a:rPr lang="pl-PL" sz="2000" b="1" dirty="0"/>
            <a:t>Inwestycje</a:t>
          </a:r>
        </a:p>
      </dgm:t>
    </dgm:pt>
    <dgm:pt modelId="{31545C4B-9357-4CCC-AB53-754EC5460420}" type="sibTrans" cxnId="{2270A420-C95F-480A-89AE-05F1994A2DD0}">
      <dgm:prSet/>
      <dgm:spPr/>
      <dgm:t>
        <a:bodyPr/>
        <a:lstStyle/>
        <a:p>
          <a:endParaRPr lang="pl-PL" sz="4800"/>
        </a:p>
      </dgm:t>
    </dgm:pt>
    <dgm:pt modelId="{21B838FE-F5BB-40CD-8E01-00D2655AA6CD}" type="parTrans" cxnId="{2270A420-C95F-480A-89AE-05F1994A2DD0}">
      <dgm:prSet/>
      <dgm:spPr/>
      <dgm:t>
        <a:bodyPr/>
        <a:lstStyle/>
        <a:p>
          <a:endParaRPr lang="pl-PL" sz="4800"/>
        </a:p>
      </dgm:t>
    </dgm:pt>
    <dgm:pt modelId="{872B8E09-96D4-483C-BBBE-5F4780AEDBFB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95057093-F7C4-4941-A93D-135AB0C7814D}" type="sibTrans" cxnId="{95153E4D-9F13-48EF-8E32-A8AC0ABE6A2B}">
      <dgm:prSet/>
      <dgm:spPr/>
      <dgm:t>
        <a:bodyPr/>
        <a:lstStyle/>
        <a:p>
          <a:endParaRPr lang="pl-PL" sz="4800"/>
        </a:p>
      </dgm:t>
    </dgm:pt>
    <dgm:pt modelId="{CA59F1EE-E39A-4837-8FB3-2BEA7F462C41}" type="parTrans" cxnId="{95153E4D-9F13-48EF-8E32-A8AC0ABE6A2B}">
      <dgm:prSet/>
      <dgm:spPr/>
      <dgm:t>
        <a:bodyPr/>
        <a:lstStyle/>
        <a:p>
          <a:endParaRPr lang="pl-PL" sz="4800"/>
        </a:p>
      </dgm:t>
    </dgm:pt>
    <dgm:pt modelId="{B35DE81C-801A-4130-9F3A-32C649E4ADA9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A10D428D-398C-4F4F-BBAE-5A8D08AE13AF}" type="parTrans" cxnId="{95E0C190-448E-4FA3-89E5-093A3BF8615D}">
      <dgm:prSet/>
      <dgm:spPr/>
      <dgm:t>
        <a:bodyPr/>
        <a:lstStyle/>
        <a:p>
          <a:endParaRPr lang="pl-PL"/>
        </a:p>
      </dgm:t>
    </dgm:pt>
    <dgm:pt modelId="{629830A8-BB03-46B4-A30A-6D958081E277}" type="sibTrans" cxnId="{95E0C190-448E-4FA3-89E5-093A3BF8615D}">
      <dgm:prSet/>
      <dgm:spPr/>
      <dgm:t>
        <a:bodyPr/>
        <a:lstStyle/>
        <a:p>
          <a:endParaRPr lang="pl-PL"/>
        </a:p>
      </dgm:t>
    </dgm:pt>
    <dgm:pt modelId="{A44F8FA4-6CDF-4F03-960B-708FC51396DC}" type="pres">
      <dgm:prSet presAssocID="{C7E4EAB8-C333-4747-8AC4-2C9D55C0C2A1}" presName="linear" presStyleCnt="0">
        <dgm:presLayoutVars>
          <dgm:animLvl val="lvl"/>
          <dgm:resizeHandles val="exact"/>
        </dgm:presLayoutVars>
      </dgm:prSet>
      <dgm:spPr/>
    </dgm:pt>
    <dgm:pt modelId="{F12B93ED-7CE5-403D-BADB-2C8CB8CCB702}" type="pres">
      <dgm:prSet presAssocID="{B9B9B45D-6226-4AAB-8B4D-8729E359DF97}" presName="parentText" presStyleLbl="node1" presStyleIdx="0" presStyleCnt="1" custScaleY="24674" custLinFactNeighborX="-4853" custLinFactNeighborY="-53290">
        <dgm:presLayoutVars>
          <dgm:chMax val="0"/>
          <dgm:bulletEnabled val="1"/>
        </dgm:presLayoutVars>
      </dgm:prSet>
      <dgm:spPr/>
    </dgm:pt>
    <dgm:pt modelId="{A79AEC99-5840-4465-AD37-59032705F3B8}" type="pres">
      <dgm:prSet presAssocID="{B9B9B45D-6226-4AAB-8B4D-8729E359DF97}" presName="childText" presStyleLbl="revTx" presStyleIdx="0" presStyleCnt="1" custScaleY="142512" custLinFactNeighborX="695" custLinFactNeighborY="-40745">
        <dgm:presLayoutVars>
          <dgm:bulletEnabled val="1"/>
        </dgm:presLayoutVars>
      </dgm:prSet>
      <dgm:spPr/>
    </dgm:pt>
  </dgm:ptLst>
  <dgm:cxnLst>
    <dgm:cxn modelId="{2270A420-C95F-480A-89AE-05F1994A2DD0}" srcId="{C7E4EAB8-C333-4747-8AC4-2C9D55C0C2A1}" destId="{B9B9B45D-6226-4AAB-8B4D-8729E359DF97}" srcOrd="0" destOrd="0" parTransId="{21B838FE-F5BB-40CD-8E01-00D2655AA6CD}" sibTransId="{31545C4B-9357-4CCC-AB53-754EC5460420}"/>
    <dgm:cxn modelId="{910D945C-FDCD-4474-AEE6-87B744BB35B1}" type="presOf" srcId="{872B8E09-96D4-483C-BBBE-5F4780AEDBFB}" destId="{A79AEC99-5840-4465-AD37-59032705F3B8}" srcOrd="0" destOrd="0" presId="urn:microsoft.com/office/officeart/2005/8/layout/vList2"/>
    <dgm:cxn modelId="{95153E4D-9F13-48EF-8E32-A8AC0ABE6A2B}" srcId="{B9B9B45D-6226-4AAB-8B4D-8729E359DF97}" destId="{872B8E09-96D4-483C-BBBE-5F4780AEDBFB}" srcOrd="0" destOrd="0" parTransId="{CA59F1EE-E39A-4837-8FB3-2BEA7F462C41}" sibTransId="{95057093-F7C4-4941-A93D-135AB0C7814D}"/>
    <dgm:cxn modelId="{49C33C73-86C4-4FC8-ADE4-80C4D09AA05D}" type="presOf" srcId="{B9B9B45D-6226-4AAB-8B4D-8729E359DF97}" destId="{F12B93ED-7CE5-403D-BADB-2C8CB8CCB702}" srcOrd="0" destOrd="0" presId="urn:microsoft.com/office/officeart/2005/8/layout/vList2"/>
    <dgm:cxn modelId="{95E0C190-448E-4FA3-89E5-093A3BF8615D}" srcId="{B9B9B45D-6226-4AAB-8B4D-8729E359DF97}" destId="{B35DE81C-801A-4130-9F3A-32C649E4ADA9}" srcOrd="1" destOrd="0" parTransId="{A10D428D-398C-4F4F-BBAE-5A8D08AE13AF}" sibTransId="{629830A8-BB03-46B4-A30A-6D958081E277}"/>
    <dgm:cxn modelId="{326B3DA4-B780-4A64-B76D-52C9ABEE0323}" type="presOf" srcId="{C7E4EAB8-C333-4747-8AC4-2C9D55C0C2A1}" destId="{A44F8FA4-6CDF-4F03-960B-708FC51396DC}" srcOrd="0" destOrd="0" presId="urn:microsoft.com/office/officeart/2005/8/layout/vList2"/>
    <dgm:cxn modelId="{859C6FE3-B385-4FA9-8D11-DDD0D331DDEE}" type="presOf" srcId="{B35DE81C-801A-4130-9F3A-32C649E4ADA9}" destId="{A79AEC99-5840-4465-AD37-59032705F3B8}" srcOrd="0" destOrd="1" presId="urn:microsoft.com/office/officeart/2005/8/layout/vList2"/>
    <dgm:cxn modelId="{F5B0D7EA-840C-4920-AE98-C771782DC8E5}" type="presParOf" srcId="{A44F8FA4-6CDF-4F03-960B-708FC51396DC}" destId="{F12B93ED-7CE5-403D-BADB-2C8CB8CCB702}" srcOrd="0" destOrd="0" presId="urn:microsoft.com/office/officeart/2005/8/layout/vList2"/>
    <dgm:cxn modelId="{40937FBE-CE05-426E-BFC4-8A23F0D265BE}" type="presParOf" srcId="{A44F8FA4-6CDF-4F03-960B-708FC51396DC}" destId="{A79AEC99-5840-4465-AD37-59032705F3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7E4EAB8-C333-4747-8AC4-2C9D55C0C2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9B9B45D-6226-4AAB-8B4D-8729E359DF97}">
      <dgm:prSet phldrT="[Tekst]" custT="1"/>
      <dgm:spPr>
        <a:solidFill>
          <a:srgbClr val="0A7B48"/>
        </a:solidFill>
      </dgm:spPr>
      <dgm:t>
        <a:bodyPr/>
        <a:lstStyle/>
        <a:p>
          <a:r>
            <a:rPr lang="pl-PL" sz="2000" b="1" dirty="0"/>
            <a:t>Inwestycje</a:t>
          </a:r>
        </a:p>
      </dgm:t>
    </dgm:pt>
    <dgm:pt modelId="{31545C4B-9357-4CCC-AB53-754EC5460420}" type="sibTrans" cxnId="{2270A420-C95F-480A-89AE-05F1994A2DD0}">
      <dgm:prSet/>
      <dgm:spPr/>
      <dgm:t>
        <a:bodyPr/>
        <a:lstStyle/>
        <a:p>
          <a:endParaRPr lang="pl-PL" sz="4800"/>
        </a:p>
      </dgm:t>
    </dgm:pt>
    <dgm:pt modelId="{21B838FE-F5BB-40CD-8E01-00D2655AA6CD}" type="parTrans" cxnId="{2270A420-C95F-480A-89AE-05F1994A2DD0}">
      <dgm:prSet/>
      <dgm:spPr/>
      <dgm:t>
        <a:bodyPr/>
        <a:lstStyle/>
        <a:p>
          <a:endParaRPr lang="pl-PL" sz="4800"/>
        </a:p>
      </dgm:t>
    </dgm:pt>
    <dgm:pt modelId="{872B8E09-96D4-483C-BBBE-5F4780AEDBFB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95057093-F7C4-4941-A93D-135AB0C7814D}" type="sibTrans" cxnId="{95153E4D-9F13-48EF-8E32-A8AC0ABE6A2B}">
      <dgm:prSet/>
      <dgm:spPr/>
      <dgm:t>
        <a:bodyPr/>
        <a:lstStyle/>
        <a:p>
          <a:endParaRPr lang="pl-PL" sz="4800"/>
        </a:p>
      </dgm:t>
    </dgm:pt>
    <dgm:pt modelId="{CA59F1EE-E39A-4837-8FB3-2BEA7F462C41}" type="parTrans" cxnId="{95153E4D-9F13-48EF-8E32-A8AC0ABE6A2B}">
      <dgm:prSet/>
      <dgm:spPr/>
      <dgm:t>
        <a:bodyPr/>
        <a:lstStyle/>
        <a:p>
          <a:endParaRPr lang="pl-PL" sz="4800"/>
        </a:p>
      </dgm:t>
    </dgm:pt>
    <dgm:pt modelId="{B35DE81C-801A-4130-9F3A-32C649E4ADA9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A10D428D-398C-4F4F-BBAE-5A8D08AE13AF}" type="parTrans" cxnId="{95E0C190-448E-4FA3-89E5-093A3BF8615D}">
      <dgm:prSet/>
      <dgm:spPr/>
      <dgm:t>
        <a:bodyPr/>
        <a:lstStyle/>
        <a:p>
          <a:endParaRPr lang="pl-PL"/>
        </a:p>
      </dgm:t>
    </dgm:pt>
    <dgm:pt modelId="{629830A8-BB03-46B4-A30A-6D958081E277}" type="sibTrans" cxnId="{95E0C190-448E-4FA3-89E5-093A3BF8615D}">
      <dgm:prSet/>
      <dgm:spPr/>
      <dgm:t>
        <a:bodyPr/>
        <a:lstStyle/>
        <a:p>
          <a:endParaRPr lang="pl-PL"/>
        </a:p>
      </dgm:t>
    </dgm:pt>
    <dgm:pt modelId="{A44F8FA4-6CDF-4F03-960B-708FC51396DC}" type="pres">
      <dgm:prSet presAssocID="{C7E4EAB8-C333-4747-8AC4-2C9D55C0C2A1}" presName="linear" presStyleCnt="0">
        <dgm:presLayoutVars>
          <dgm:animLvl val="lvl"/>
          <dgm:resizeHandles val="exact"/>
        </dgm:presLayoutVars>
      </dgm:prSet>
      <dgm:spPr/>
    </dgm:pt>
    <dgm:pt modelId="{F12B93ED-7CE5-403D-BADB-2C8CB8CCB702}" type="pres">
      <dgm:prSet presAssocID="{B9B9B45D-6226-4AAB-8B4D-8729E359DF97}" presName="parentText" presStyleLbl="node1" presStyleIdx="0" presStyleCnt="1" custScaleY="24674" custLinFactNeighborX="-4853" custLinFactNeighborY="-60437">
        <dgm:presLayoutVars>
          <dgm:chMax val="0"/>
          <dgm:bulletEnabled val="1"/>
        </dgm:presLayoutVars>
      </dgm:prSet>
      <dgm:spPr/>
    </dgm:pt>
    <dgm:pt modelId="{A79AEC99-5840-4465-AD37-59032705F3B8}" type="pres">
      <dgm:prSet presAssocID="{B9B9B45D-6226-4AAB-8B4D-8729E359DF97}" presName="childText" presStyleLbl="revTx" presStyleIdx="0" presStyleCnt="1" custScaleY="142512" custLinFactNeighborX="695" custLinFactNeighborY="-40745">
        <dgm:presLayoutVars>
          <dgm:bulletEnabled val="1"/>
        </dgm:presLayoutVars>
      </dgm:prSet>
      <dgm:spPr/>
    </dgm:pt>
  </dgm:ptLst>
  <dgm:cxnLst>
    <dgm:cxn modelId="{459B3D06-9340-479D-A0B9-B8FA85622078}" type="presOf" srcId="{C7E4EAB8-C333-4747-8AC4-2C9D55C0C2A1}" destId="{A44F8FA4-6CDF-4F03-960B-708FC51396DC}" srcOrd="0" destOrd="0" presId="urn:microsoft.com/office/officeart/2005/8/layout/vList2"/>
    <dgm:cxn modelId="{2270A420-C95F-480A-89AE-05F1994A2DD0}" srcId="{C7E4EAB8-C333-4747-8AC4-2C9D55C0C2A1}" destId="{B9B9B45D-6226-4AAB-8B4D-8729E359DF97}" srcOrd="0" destOrd="0" parTransId="{21B838FE-F5BB-40CD-8E01-00D2655AA6CD}" sibTransId="{31545C4B-9357-4CCC-AB53-754EC5460420}"/>
    <dgm:cxn modelId="{5BEF8241-B367-4A9C-86C3-4BBC9D61F4B8}" type="presOf" srcId="{B35DE81C-801A-4130-9F3A-32C649E4ADA9}" destId="{A79AEC99-5840-4465-AD37-59032705F3B8}" srcOrd="0" destOrd="1" presId="urn:microsoft.com/office/officeart/2005/8/layout/vList2"/>
    <dgm:cxn modelId="{56132144-02EF-4AE0-9857-6251385381BD}" type="presOf" srcId="{B9B9B45D-6226-4AAB-8B4D-8729E359DF97}" destId="{F12B93ED-7CE5-403D-BADB-2C8CB8CCB702}" srcOrd="0" destOrd="0" presId="urn:microsoft.com/office/officeart/2005/8/layout/vList2"/>
    <dgm:cxn modelId="{95153E4D-9F13-48EF-8E32-A8AC0ABE6A2B}" srcId="{B9B9B45D-6226-4AAB-8B4D-8729E359DF97}" destId="{872B8E09-96D4-483C-BBBE-5F4780AEDBFB}" srcOrd="0" destOrd="0" parTransId="{CA59F1EE-E39A-4837-8FB3-2BEA7F462C41}" sibTransId="{95057093-F7C4-4941-A93D-135AB0C7814D}"/>
    <dgm:cxn modelId="{95E0C190-448E-4FA3-89E5-093A3BF8615D}" srcId="{B9B9B45D-6226-4AAB-8B4D-8729E359DF97}" destId="{B35DE81C-801A-4130-9F3A-32C649E4ADA9}" srcOrd="1" destOrd="0" parTransId="{A10D428D-398C-4F4F-BBAE-5A8D08AE13AF}" sibTransId="{629830A8-BB03-46B4-A30A-6D958081E277}"/>
    <dgm:cxn modelId="{3EA8EBAA-E3B0-4261-921E-81DC9E68F479}" type="presOf" srcId="{872B8E09-96D4-483C-BBBE-5F4780AEDBFB}" destId="{A79AEC99-5840-4465-AD37-59032705F3B8}" srcOrd="0" destOrd="0" presId="urn:microsoft.com/office/officeart/2005/8/layout/vList2"/>
    <dgm:cxn modelId="{3F14D2BD-26B3-49CC-915D-5B2FB66259BE}" type="presParOf" srcId="{A44F8FA4-6CDF-4F03-960B-708FC51396DC}" destId="{F12B93ED-7CE5-403D-BADB-2C8CB8CCB702}" srcOrd="0" destOrd="0" presId="urn:microsoft.com/office/officeart/2005/8/layout/vList2"/>
    <dgm:cxn modelId="{3489CDCD-9CA2-41B9-B0AC-93E9F9BF5407}" type="presParOf" srcId="{A44F8FA4-6CDF-4F03-960B-708FC51396DC}" destId="{A79AEC99-5840-4465-AD37-59032705F3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7E4EAB8-C333-4747-8AC4-2C9D55C0C2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9B9B45D-6226-4AAB-8B4D-8729E359DF97}">
      <dgm:prSet phldrT="[Tekst]" custT="1"/>
      <dgm:spPr>
        <a:solidFill>
          <a:srgbClr val="0A7B48"/>
        </a:solidFill>
      </dgm:spPr>
      <dgm:t>
        <a:bodyPr/>
        <a:lstStyle/>
        <a:p>
          <a:r>
            <a:rPr lang="pl-PL" sz="2000" b="1" dirty="0"/>
            <a:t>Inwestycje</a:t>
          </a:r>
        </a:p>
      </dgm:t>
    </dgm:pt>
    <dgm:pt modelId="{31545C4B-9357-4CCC-AB53-754EC5460420}" type="sibTrans" cxnId="{2270A420-C95F-480A-89AE-05F1994A2DD0}">
      <dgm:prSet/>
      <dgm:spPr/>
      <dgm:t>
        <a:bodyPr/>
        <a:lstStyle/>
        <a:p>
          <a:endParaRPr lang="pl-PL" sz="4800"/>
        </a:p>
      </dgm:t>
    </dgm:pt>
    <dgm:pt modelId="{21B838FE-F5BB-40CD-8E01-00D2655AA6CD}" type="parTrans" cxnId="{2270A420-C95F-480A-89AE-05F1994A2DD0}">
      <dgm:prSet/>
      <dgm:spPr/>
      <dgm:t>
        <a:bodyPr/>
        <a:lstStyle/>
        <a:p>
          <a:endParaRPr lang="pl-PL" sz="4800"/>
        </a:p>
      </dgm:t>
    </dgm:pt>
    <dgm:pt modelId="{872B8E09-96D4-483C-BBBE-5F4780AEDBFB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95057093-F7C4-4941-A93D-135AB0C7814D}" type="sibTrans" cxnId="{95153E4D-9F13-48EF-8E32-A8AC0ABE6A2B}">
      <dgm:prSet/>
      <dgm:spPr/>
      <dgm:t>
        <a:bodyPr/>
        <a:lstStyle/>
        <a:p>
          <a:endParaRPr lang="pl-PL" sz="4800"/>
        </a:p>
      </dgm:t>
    </dgm:pt>
    <dgm:pt modelId="{CA59F1EE-E39A-4837-8FB3-2BEA7F462C41}" type="parTrans" cxnId="{95153E4D-9F13-48EF-8E32-A8AC0ABE6A2B}">
      <dgm:prSet/>
      <dgm:spPr/>
      <dgm:t>
        <a:bodyPr/>
        <a:lstStyle/>
        <a:p>
          <a:endParaRPr lang="pl-PL" sz="4800"/>
        </a:p>
      </dgm:t>
    </dgm:pt>
    <dgm:pt modelId="{B35DE81C-801A-4130-9F3A-32C649E4ADA9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A10D428D-398C-4F4F-BBAE-5A8D08AE13AF}" type="parTrans" cxnId="{95E0C190-448E-4FA3-89E5-093A3BF8615D}">
      <dgm:prSet/>
      <dgm:spPr/>
      <dgm:t>
        <a:bodyPr/>
        <a:lstStyle/>
        <a:p>
          <a:endParaRPr lang="pl-PL"/>
        </a:p>
      </dgm:t>
    </dgm:pt>
    <dgm:pt modelId="{629830A8-BB03-46B4-A30A-6D958081E277}" type="sibTrans" cxnId="{95E0C190-448E-4FA3-89E5-093A3BF8615D}">
      <dgm:prSet/>
      <dgm:spPr/>
      <dgm:t>
        <a:bodyPr/>
        <a:lstStyle/>
        <a:p>
          <a:endParaRPr lang="pl-PL"/>
        </a:p>
      </dgm:t>
    </dgm:pt>
    <dgm:pt modelId="{A44F8FA4-6CDF-4F03-960B-708FC51396DC}" type="pres">
      <dgm:prSet presAssocID="{C7E4EAB8-C333-4747-8AC4-2C9D55C0C2A1}" presName="linear" presStyleCnt="0">
        <dgm:presLayoutVars>
          <dgm:animLvl val="lvl"/>
          <dgm:resizeHandles val="exact"/>
        </dgm:presLayoutVars>
      </dgm:prSet>
      <dgm:spPr/>
    </dgm:pt>
    <dgm:pt modelId="{F12B93ED-7CE5-403D-BADB-2C8CB8CCB702}" type="pres">
      <dgm:prSet presAssocID="{B9B9B45D-6226-4AAB-8B4D-8729E359DF97}" presName="parentText" presStyleLbl="node1" presStyleIdx="0" presStyleCnt="1" custScaleY="24674" custLinFactNeighborX="-5618" custLinFactNeighborY="-54683">
        <dgm:presLayoutVars>
          <dgm:chMax val="0"/>
          <dgm:bulletEnabled val="1"/>
        </dgm:presLayoutVars>
      </dgm:prSet>
      <dgm:spPr/>
    </dgm:pt>
    <dgm:pt modelId="{A79AEC99-5840-4465-AD37-59032705F3B8}" type="pres">
      <dgm:prSet presAssocID="{B9B9B45D-6226-4AAB-8B4D-8729E359DF97}" presName="childText" presStyleLbl="revTx" presStyleIdx="0" presStyleCnt="1" custScaleY="142512" custLinFactNeighborX="695" custLinFactNeighborY="-40745">
        <dgm:presLayoutVars>
          <dgm:bulletEnabled val="1"/>
        </dgm:presLayoutVars>
      </dgm:prSet>
      <dgm:spPr/>
    </dgm:pt>
  </dgm:ptLst>
  <dgm:cxnLst>
    <dgm:cxn modelId="{D2F2190A-404D-4FE2-A938-20D3C2554D5A}" type="presOf" srcId="{C7E4EAB8-C333-4747-8AC4-2C9D55C0C2A1}" destId="{A44F8FA4-6CDF-4F03-960B-708FC51396DC}" srcOrd="0" destOrd="0" presId="urn:microsoft.com/office/officeart/2005/8/layout/vList2"/>
    <dgm:cxn modelId="{2270A420-C95F-480A-89AE-05F1994A2DD0}" srcId="{C7E4EAB8-C333-4747-8AC4-2C9D55C0C2A1}" destId="{B9B9B45D-6226-4AAB-8B4D-8729E359DF97}" srcOrd="0" destOrd="0" parTransId="{21B838FE-F5BB-40CD-8E01-00D2655AA6CD}" sibTransId="{31545C4B-9357-4CCC-AB53-754EC5460420}"/>
    <dgm:cxn modelId="{95153E4D-9F13-48EF-8E32-A8AC0ABE6A2B}" srcId="{B9B9B45D-6226-4AAB-8B4D-8729E359DF97}" destId="{872B8E09-96D4-483C-BBBE-5F4780AEDBFB}" srcOrd="0" destOrd="0" parTransId="{CA59F1EE-E39A-4837-8FB3-2BEA7F462C41}" sibTransId="{95057093-F7C4-4941-A93D-135AB0C7814D}"/>
    <dgm:cxn modelId="{95E0C190-448E-4FA3-89E5-093A3BF8615D}" srcId="{B9B9B45D-6226-4AAB-8B4D-8729E359DF97}" destId="{B35DE81C-801A-4130-9F3A-32C649E4ADA9}" srcOrd="1" destOrd="0" parTransId="{A10D428D-398C-4F4F-BBAE-5A8D08AE13AF}" sibTransId="{629830A8-BB03-46B4-A30A-6D958081E277}"/>
    <dgm:cxn modelId="{1AC7F7B1-5621-433C-B711-C379725E0880}" type="presOf" srcId="{B9B9B45D-6226-4AAB-8B4D-8729E359DF97}" destId="{F12B93ED-7CE5-403D-BADB-2C8CB8CCB702}" srcOrd="0" destOrd="0" presId="urn:microsoft.com/office/officeart/2005/8/layout/vList2"/>
    <dgm:cxn modelId="{07F02AF3-645C-443A-9703-002629685808}" type="presOf" srcId="{B35DE81C-801A-4130-9F3A-32C649E4ADA9}" destId="{A79AEC99-5840-4465-AD37-59032705F3B8}" srcOrd="0" destOrd="1" presId="urn:microsoft.com/office/officeart/2005/8/layout/vList2"/>
    <dgm:cxn modelId="{CB4CF9F9-CD90-4C3E-AEC7-0AA3125941FB}" type="presOf" srcId="{872B8E09-96D4-483C-BBBE-5F4780AEDBFB}" destId="{A79AEC99-5840-4465-AD37-59032705F3B8}" srcOrd="0" destOrd="0" presId="urn:microsoft.com/office/officeart/2005/8/layout/vList2"/>
    <dgm:cxn modelId="{4EA31546-125A-48E5-9508-1DB7378529F6}" type="presParOf" srcId="{A44F8FA4-6CDF-4F03-960B-708FC51396DC}" destId="{F12B93ED-7CE5-403D-BADB-2C8CB8CCB702}" srcOrd="0" destOrd="0" presId="urn:microsoft.com/office/officeart/2005/8/layout/vList2"/>
    <dgm:cxn modelId="{F86B2B3C-D023-4F4C-B809-1704A9662ADB}" type="presParOf" srcId="{A44F8FA4-6CDF-4F03-960B-708FC51396DC}" destId="{A79AEC99-5840-4465-AD37-59032705F3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7E4EAB8-C333-4747-8AC4-2C9D55C0C2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9B9B45D-6226-4AAB-8B4D-8729E359DF97}">
      <dgm:prSet phldrT="[Tekst]" custT="1"/>
      <dgm:spPr>
        <a:solidFill>
          <a:srgbClr val="0A7B48"/>
        </a:solidFill>
      </dgm:spPr>
      <dgm:t>
        <a:bodyPr/>
        <a:lstStyle/>
        <a:p>
          <a:r>
            <a:rPr lang="pl-PL" sz="2000" b="1" dirty="0"/>
            <a:t>Inwestycje</a:t>
          </a:r>
        </a:p>
      </dgm:t>
    </dgm:pt>
    <dgm:pt modelId="{31545C4B-9357-4CCC-AB53-754EC5460420}" type="sibTrans" cxnId="{2270A420-C95F-480A-89AE-05F1994A2DD0}">
      <dgm:prSet/>
      <dgm:spPr/>
      <dgm:t>
        <a:bodyPr/>
        <a:lstStyle/>
        <a:p>
          <a:endParaRPr lang="pl-PL" sz="4800"/>
        </a:p>
      </dgm:t>
    </dgm:pt>
    <dgm:pt modelId="{21B838FE-F5BB-40CD-8E01-00D2655AA6CD}" type="parTrans" cxnId="{2270A420-C95F-480A-89AE-05F1994A2DD0}">
      <dgm:prSet/>
      <dgm:spPr/>
      <dgm:t>
        <a:bodyPr/>
        <a:lstStyle/>
        <a:p>
          <a:endParaRPr lang="pl-PL" sz="4800"/>
        </a:p>
      </dgm:t>
    </dgm:pt>
    <dgm:pt modelId="{872B8E09-96D4-483C-BBBE-5F4780AEDBFB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95057093-F7C4-4941-A93D-135AB0C7814D}" type="sibTrans" cxnId="{95153E4D-9F13-48EF-8E32-A8AC0ABE6A2B}">
      <dgm:prSet/>
      <dgm:spPr/>
      <dgm:t>
        <a:bodyPr/>
        <a:lstStyle/>
        <a:p>
          <a:endParaRPr lang="pl-PL" sz="4800"/>
        </a:p>
      </dgm:t>
    </dgm:pt>
    <dgm:pt modelId="{CA59F1EE-E39A-4837-8FB3-2BEA7F462C41}" type="parTrans" cxnId="{95153E4D-9F13-48EF-8E32-A8AC0ABE6A2B}">
      <dgm:prSet/>
      <dgm:spPr/>
      <dgm:t>
        <a:bodyPr/>
        <a:lstStyle/>
        <a:p>
          <a:endParaRPr lang="pl-PL" sz="4800"/>
        </a:p>
      </dgm:t>
    </dgm:pt>
    <dgm:pt modelId="{B35DE81C-801A-4130-9F3A-32C649E4ADA9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A10D428D-398C-4F4F-BBAE-5A8D08AE13AF}" type="parTrans" cxnId="{95E0C190-448E-4FA3-89E5-093A3BF8615D}">
      <dgm:prSet/>
      <dgm:spPr/>
      <dgm:t>
        <a:bodyPr/>
        <a:lstStyle/>
        <a:p>
          <a:endParaRPr lang="pl-PL"/>
        </a:p>
      </dgm:t>
    </dgm:pt>
    <dgm:pt modelId="{629830A8-BB03-46B4-A30A-6D958081E277}" type="sibTrans" cxnId="{95E0C190-448E-4FA3-89E5-093A3BF8615D}">
      <dgm:prSet/>
      <dgm:spPr/>
      <dgm:t>
        <a:bodyPr/>
        <a:lstStyle/>
        <a:p>
          <a:endParaRPr lang="pl-PL"/>
        </a:p>
      </dgm:t>
    </dgm:pt>
    <dgm:pt modelId="{A44F8FA4-6CDF-4F03-960B-708FC51396DC}" type="pres">
      <dgm:prSet presAssocID="{C7E4EAB8-C333-4747-8AC4-2C9D55C0C2A1}" presName="linear" presStyleCnt="0">
        <dgm:presLayoutVars>
          <dgm:animLvl val="lvl"/>
          <dgm:resizeHandles val="exact"/>
        </dgm:presLayoutVars>
      </dgm:prSet>
      <dgm:spPr/>
    </dgm:pt>
    <dgm:pt modelId="{F12B93ED-7CE5-403D-BADB-2C8CB8CCB702}" type="pres">
      <dgm:prSet presAssocID="{B9B9B45D-6226-4AAB-8B4D-8729E359DF97}" presName="parentText" presStyleLbl="node1" presStyleIdx="0" presStyleCnt="1" custScaleY="24674" custLinFactNeighborX="-5236" custLinFactNeighborY="-57560">
        <dgm:presLayoutVars>
          <dgm:chMax val="0"/>
          <dgm:bulletEnabled val="1"/>
        </dgm:presLayoutVars>
      </dgm:prSet>
      <dgm:spPr/>
    </dgm:pt>
    <dgm:pt modelId="{A79AEC99-5840-4465-AD37-59032705F3B8}" type="pres">
      <dgm:prSet presAssocID="{B9B9B45D-6226-4AAB-8B4D-8729E359DF97}" presName="childText" presStyleLbl="revTx" presStyleIdx="0" presStyleCnt="1" custScaleY="142512" custLinFactNeighborX="695" custLinFactNeighborY="-40745">
        <dgm:presLayoutVars>
          <dgm:bulletEnabled val="1"/>
        </dgm:presLayoutVars>
      </dgm:prSet>
      <dgm:spPr/>
    </dgm:pt>
  </dgm:ptLst>
  <dgm:cxnLst>
    <dgm:cxn modelId="{7A86391B-CF6F-4B03-B0A8-9F9A17780A85}" type="presOf" srcId="{B35DE81C-801A-4130-9F3A-32C649E4ADA9}" destId="{A79AEC99-5840-4465-AD37-59032705F3B8}" srcOrd="0" destOrd="1" presId="urn:microsoft.com/office/officeart/2005/8/layout/vList2"/>
    <dgm:cxn modelId="{2270A420-C95F-480A-89AE-05F1994A2DD0}" srcId="{C7E4EAB8-C333-4747-8AC4-2C9D55C0C2A1}" destId="{B9B9B45D-6226-4AAB-8B4D-8729E359DF97}" srcOrd="0" destOrd="0" parTransId="{21B838FE-F5BB-40CD-8E01-00D2655AA6CD}" sibTransId="{31545C4B-9357-4CCC-AB53-754EC5460420}"/>
    <dgm:cxn modelId="{89CD842D-901D-4339-8503-F97741ED18A0}" type="presOf" srcId="{872B8E09-96D4-483C-BBBE-5F4780AEDBFB}" destId="{A79AEC99-5840-4465-AD37-59032705F3B8}" srcOrd="0" destOrd="0" presId="urn:microsoft.com/office/officeart/2005/8/layout/vList2"/>
    <dgm:cxn modelId="{D22F0E44-4C06-4D85-9399-7F348647881D}" type="presOf" srcId="{B9B9B45D-6226-4AAB-8B4D-8729E359DF97}" destId="{F12B93ED-7CE5-403D-BADB-2C8CB8CCB702}" srcOrd="0" destOrd="0" presId="urn:microsoft.com/office/officeart/2005/8/layout/vList2"/>
    <dgm:cxn modelId="{95153E4D-9F13-48EF-8E32-A8AC0ABE6A2B}" srcId="{B9B9B45D-6226-4AAB-8B4D-8729E359DF97}" destId="{872B8E09-96D4-483C-BBBE-5F4780AEDBFB}" srcOrd="0" destOrd="0" parTransId="{CA59F1EE-E39A-4837-8FB3-2BEA7F462C41}" sibTransId="{95057093-F7C4-4941-A93D-135AB0C7814D}"/>
    <dgm:cxn modelId="{4F22AE58-8903-4882-BB23-D9888DF0F536}" type="presOf" srcId="{C7E4EAB8-C333-4747-8AC4-2C9D55C0C2A1}" destId="{A44F8FA4-6CDF-4F03-960B-708FC51396DC}" srcOrd="0" destOrd="0" presId="urn:microsoft.com/office/officeart/2005/8/layout/vList2"/>
    <dgm:cxn modelId="{95E0C190-448E-4FA3-89E5-093A3BF8615D}" srcId="{B9B9B45D-6226-4AAB-8B4D-8729E359DF97}" destId="{B35DE81C-801A-4130-9F3A-32C649E4ADA9}" srcOrd="1" destOrd="0" parTransId="{A10D428D-398C-4F4F-BBAE-5A8D08AE13AF}" sibTransId="{629830A8-BB03-46B4-A30A-6D958081E277}"/>
    <dgm:cxn modelId="{95B7AE7E-AF8D-44B5-AC53-3E789208498B}" type="presParOf" srcId="{A44F8FA4-6CDF-4F03-960B-708FC51396DC}" destId="{F12B93ED-7CE5-403D-BADB-2C8CB8CCB702}" srcOrd="0" destOrd="0" presId="urn:microsoft.com/office/officeart/2005/8/layout/vList2"/>
    <dgm:cxn modelId="{0C9006DC-6AF1-4E9D-950E-6FCA7D48BAEF}" type="presParOf" srcId="{A44F8FA4-6CDF-4F03-960B-708FC51396DC}" destId="{A79AEC99-5840-4465-AD37-59032705F3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7E4EAB8-C333-4747-8AC4-2C9D55C0C2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9B9B45D-6226-4AAB-8B4D-8729E359DF97}">
      <dgm:prSet phldrT="[Tekst]" custT="1"/>
      <dgm:spPr>
        <a:solidFill>
          <a:srgbClr val="0A7B48"/>
        </a:solidFill>
      </dgm:spPr>
      <dgm:t>
        <a:bodyPr/>
        <a:lstStyle/>
        <a:p>
          <a:r>
            <a:rPr lang="pl-PL" sz="2000" b="1" dirty="0"/>
            <a:t>Inwestycje</a:t>
          </a:r>
        </a:p>
      </dgm:t>
    </dgm:pt>
    <dgm:pt modelId="{31545C4B-9357-4CCC-AB53-754EC5460420}" type="sibTrans" cxnId="{2270A420-C95F-480A-89AE-05F1994A2DD0}">
      <dgm:prSet/>
      <dgm:spPr/>
      <dgm:t>
        <a:bodyPr/>
        <a:lstStyle/>
        <a:p>
          <a:endParaRPr lang="pl-PL" sz="4800"/>
        </a:p>
      </dgm:t>
    </dgm:pt>
    <dgm:pt modelId="{21B838FE-F5BB-40CD-8E01-00D2655AA6CD}" type="parTrans" cxnId="{2270A420-C95F-480A-89AE-05F1994A2DD0}">
      <dgm:prSet/>
      <dgm:spPr/>
      <dgm:t>
        <a:bodyPr/>
        <a:lstStyle/>
        <a:p>
          <a:endParaRPr lang="pl-PL" sz="4800"/>
        </a:p>
      </dgm:t>
    </dgm:pt>
    <dgm:pt modelId="{872B8E09-96D4-483C-BBBE-5F4780AEDBFB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95057093-F7C4-4941-A93D-135AB0C7814D}" type="sibTrans" cxnId="{95153E4D-9F13-48EF-8E32-A8AC0ABE6A2B}">
      <dgm:prSet/>
      <dgm:spPr/>
      <dgm:t>
        <a:bodyPr/>
        <a:lstStyle/>
        <a:p>
          <a:endParaRPr lang="pl-PL" sz="4800"/>
        </a:p>
      </dgm:t>
    </dgm:pt>
    <dgm:pt modelId="{CA59F1EE-E39A-4837-8FB3-2BEA7F462C41}" type="parTrans" cxnId="{95153E4D-9F13-48EF-8E32-A8AC0ABE6A2B}">
      <dgm:prSet/>
      <dgm:spPr/>
      <dgm:t>
        <a:bodyPr/>
        <a:lstStyle/>
        <a:p>
          <a:endParaRPr lang="pl-PL" sz="4800"/>
        </a:p>
      </dgm:t>
    </dgm:pt>
    <dgm:pt modelId="{B35DE81C-801A-4130-9F3A-32C649E4ADA9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A10D428D-398C-4F4F-BBAE-5A8D08AE13AF}" type="parTrans" cxnId="{95E0C190-448E-4FA3-89E5-093A3BF8615D}">
      <dgm:prSet/>
      <dgm:spPr/>
      <dgm:t>
        <a:bodyPr/>
        <a:lstStyle/>
        <a:p>
          <a:endParaRPr lang="pl-PL"/>
        </a:p>
      </dgm:t>
    </dgm:pt>
    <dgm:pt modelId="{629830A8-BB03-46B4-A30A-6D958081E277}" type="sibTrans" cxnId="{95E0C190-448E-4FA3-89E5-093A3BF8615D}">
      <dgm:prSet/>
      <dgm:spPr/>
      <dgm:t>
        <a:bodyPr/>
        <a:lstStyle/>
        <a:p>
          <a:endParaRPr lang="pl-PL"/>
        </a:p>
      </dgm:t>
    </dgm:pt>
    <dgm:pt modelId="{A44F8FA4-6CDF-4F03-960B-708FC51396DC}" type="pres">
      <dgm:prSet presAssocID="{C7E4EAB8-C333-4747-8AC4-2C9D55C0C2A1}" presName="linear" presStyleCnt="0">
        <dgm:presLayoutVars>
          <dgm:animLvl val="lvl"/>
          <dgm:resizeHandles val="exact"/>
        </dgm:presLayoutVars>
      </dgm:prSet>
      <dgm:spPr/>
    </dgm:pt>
    <dgm:pt modelId="{F12B93ED-7CE5-403D-BADB-2C8CB8CCB702}" type="pres">
      <dgm:prSet presAssocID="{B9B9B45D-6226-4AAB-8B4D-8729E359DF97}" presName="parentText" presStyleLbl="node1" presStyleIdx="0" presStyleCnt="1" custScaleY="24674" custLinFactNeighborX="-4710" custLinFactNeighborY="-56344">
        <dgm:presLayoutVars>
          <dgm:chMax val="0"/>
          <dgm:bulletEnabled val="1"/>
        </dgm:presLayoutVars>
      </dgm:prSet>
      <dgm:spPr/>
    </dgm:pt>
    <dgm:pt modelId="{A79AEC99-5840-4465-AD37-59032705F3B8}" type="pres">
      <dgm:prSet presAssocID="{B9B9B45D-6226-4AAB-8B4D-8729E359DF97}" presName="childText" presStyleLbl="revTx" presStyleIdx="0" presStyleCnt="1" custScaleY="142512" custLinFactNeighborX="695" custLinFactNeighborY="-40745">
        <dgm:presLayoutVars>
          <dgm:bulletEnabled val="1"/>
        </dgm:presLayoutVars>
      </dgm:prSet>
      <dgm:spPr/>
    </dgm:pt>
  </dgm:ptLst>
  <dgm:cxnLst>
    <dgm:cxn modelId="{55BEB912-B49E-46E7-877D-A9BB7AA151B7}" type="presOf" srcId="{B35DE81C-801A-4130-9F3A-32C649E4ADA9}" destId="{A79AEC99-5840-4465-AD37-59032705F3B8}" srcOrd="0" destOrd="1" presId="urn:microsoft.com/office/officeart/2005/8/layout/vList2"/>
    <dgm:cxn modelId="{2270A420-C95F-480A-89AE-05F1994A2DD0}" srcId="{C7E4EAB8-C333-4747-8AC4-2C9D55C0C2A1}" destId="{B9B9B45D-6226-4AAB-8B4D-8729E359DF97}" srcOrd="0" destOrd="0" parTransId="{21B838FE-F5BB-40CD-8E01-00D2655AA6CD}" sibTransId="{31545C4B-9357-4CCC-AB53-754EC5460420}"/>
    <dgm:cxn modelId="{C9E67949-9051-4F86-8979-C41BCA982948}" type="presOf" srcId="{C7E4EAB8-C333-4747-8AC4-2C9D55C0C2A1}" destId="{A44F8FA4-6CDF-4F03-960B-708FC51396DC}" srcOrd="0" destOrd="0" presId="urn:microsoft.com/office/officeart/2005/8/layout/vList2"/>
    <dgm:cxn modelId="{95153E4D-9F13-48EF-8E32-A8AC0ABE6A2B}" srcId="{B9B9B45D-6226-4AAB-8B4D-8729E359DF97}" destId="{872B8E09-96D4-483C-BBBE-5F4780AEDBFB}" srcOrd="0" destOrd="0" parTransId="{CA59F1EE-E39A-4837-8FB3-2BEA7F462C41}" sibTransId="{95057093-F7C4-4941-A93D-135AB0C7814D}"/>
    <dgm:cxn modelId="{9C80C772-DE64-4BC0-9B5A-71A261FC3842}" type="presOf" srcId="{872B8E09-96D4-483C-BBBE-5F4780AEDBFB}" destId="{A79AEC99-5840-4465-AD37-59032705F3B8}" srcOrd="0" destOrd="0" presId="urn:microsoft.com/office/officeart/2005/8/layout/vList2"/>
    <dgm:cxn modelId="{CF225A59-6361-4B9E-AAE4-DCCACA10759F}" type="presOf" srcId="{B9B9B45D-6226-4AAB-8B4D-8729E359DF97}" destId="{F12B93ED-7CE5-403D-BADB-2C8CB8CCB702}" srcOrd="0" destOrd="0" presId="urn:microsoft.com/office/officeart/2005/8/layout/vList2"/>
    <dgm:cxn modelId="{95E0C190-448E-4FA3-89E5-093A3BF8615D}" srcId="{B9B9B45D-6226-4AAB-8B4D-8729E359DF97}" destId="{B35DE81C-801A-4130-9F3A-32C649E4ADA9}" srcOrd="1" destOrd="0" parTransId="{A10D428D-398C-4F4F-BBAE-5A8D08AE13AF}" sibTransId="{629830A8-BB03-46B4-A30A-6D958081E277}"/>
    <dgm:cxn modelId="{25A41F33-6BB6-424C-9CAF-4D0EBCB91401}" type="presParOf" srcId="{A44F8FA4-6CDF-4F03-960B-708FC51396DC}" destId="{F12B93ED-7CE5-403D-BADB-2C8CB8CCB702}" srcOrd="0" destOrd="0" presId="urn:microsoft.com/office/officeart/2005/8/layout/vList2"/>
    <dgm:cxn modelId="{027867EC-EA06-4A4A-87CB-AEA243138AA7}" type="presParOf" srcId="{A44F8FA4-6CDF-4F03-960B-708FC51396DC}" destId="{A79AEC99-5840-4465-AD37-59032705F3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7E4EAB8-C333-4747-8AC4-2C9D55C0C2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9B9B45D-6226-4AAB-8B4D-8729E359DF97}">
      <dgm:prSet phldrT="[Tekst]" custT="1"/>
      <dgm:spPr>
        <a:solidFill>
          <a:srgbClr val="0A7B48"/>
        </a:solidFill>
      </dgm:spPr>
      <dgm:t>
        <a:bodyPr/>
        <a:lstStyle/>
        <a:p>
          <a:r>
            <a:rPr lang="pl-PL" sz="2000" b="1" dirty="0"/>
            <a:t>Inwestycje</a:t>
          </a:r>
        </a:p>
      </dgm:t>
    </dgm:pt>
    <dgm:pt modelId="{31545C4B-9357-4CCC-AB53-754EC5460420}" type="sibTrans" cxnId="{2270A420-C95F-480A-89AE-05F1994A2DD0}">
      <dgm:prSet/>
      <dgm:spPr/>
      <dgm:t>
        <a:bodyPr/>
        <a:lstStyle/>
        <a:p>
          <a:endParaRPr lang="pl-PL" sz="4800"/>
        </a:p>
      </dgm:t>
    </dgm:pt>
    <dgm:pt modelId="{21B838FE-F5BB-40CD-8E01-00D2655AA6CD}" type="parTrans" cxnId="{2270A420-C95F-480A-89AE-05F1994A2DD0}">
      <dgm:prSet/>
      <dgm:spPr/>
      <dgm:t>
        <a:bodyPr/>
        <a:lstStyle/>
        <a:p>
          <a:endParaRPr lang="pl-PL" sz="4800"/>
        </a:p>
      </dgm:t>
    </dgm:pt>
    <dgm:pt modelId="{872B8E09-96D4-483C-BBBE-5F4780AEDBFB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95057093-F7C4-4941-A93D-135AB0C7814D}" type="sibTrans" cxnId="{95153E4D-9F13-48EF-8E32-A8AC0ABE6A2B}">
      <dgm:prSet/>
      <dgm:spPr/>
      <dgm:t>
        <a:bodyPr/>
        <a:lstStyle/>
        <a:p>
          <a:endParaRPr lang="pl-PL" sz="4800"/>
        </a:p>
      </dgm:t>
    </dgm:pt>
    <dgm:pt modelId="{CA59F1EE-E39A-4837-8FB3-2BEA7F462C41}" type="parTrans" cxnId="{95153E4D-9F13-48EF-8E32-A8AC0ABE6A2B}">
      <dgm:prSet/>
      <dgm:spPr/>
      <dgm:t>
        <a:bodyPr/>
        <a:lstStyle/>
        <a:p>
          <a:endParaRPr lang="pl-PL" sz="4800"/>
        </a:p>
      </dgm:t>
    </dgm:pt>
    <dgm:pt modelId="{B35DE81C-801A-4130-9F3A-32C649E4ADA9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A10D428D-398C-4F4F-BBAE-5A8D08AE13AF}" type="parTrans" cxnId="{95E0C190-448E-4FA3-89E5-093A3BF8615D}">
      <dgm:prSet/>
      <dgm:spPr/>
      <dgm:t>
        <a:bodyPr/>
        <a:lstStyle/>
        <a:p>
          <a:endParaRPr lang="pl-PL"/>
        </a:p>
      </dgm:t>
    </dgm:pt>
    <dgm:pt modelId="{629830A8-BB03-46B4-A30A-6D958081E277}" type="sibTrans" cxnId="{95E0C190-448E-4FA3-89E5-093A3BF8615D}">
      <dgm:prSet/>
      <dgm:spPr/>
      <dgm:t>
        <a:bodyPr/>
        <a:lstStyle/>
        <a:p>
          <a:endParaRPr lang="pl-PL"/>
        </a:p>
      </dgm:t>
    </dgm:pt>
    <dgm:pt modelId="{A44F8FA4-6CDF-4F03-960B-708FC51396DC}" type="pres">
      <dgm:prSet presAssocID="{C7E4EAB8-C333-4747-8AC4-2C9D55C0C2A1}" presName="linear" presStyleCnt="0">
        <dgm:presLayoutVars>
          <dgm:animLvl val="lvl"/>
          <dgm:resizeHandles val="exact"/>
        </dgm:presLayoutVars>
      </dgm:prSet>
      <dgm:spPr/>
    </dgm:pt>
    <dgm:pt modelId="{F12B93ED-7CE5-403D-BADB-2C8CB8CCB702}" type="pres">
      <dgm:prSet presAssocID="{B9B9B45D-6226-4AAB-8B4D-8729E359DF97}" presName="parentText" presStyleLbl="node1" presStyleIdx="0" presStyleCnt="1" custScaleY="24674" custLinFactNeighborX="-4853" custLinFactNeighborY="-54119">
        <dgm:presLayoutVars>
          <dgm:chMax val="0"/>
          <dgm:bulletEnabled val="1"/>
        </dgm:presLayoutVars>
      </dgm:prSet>
      <dgm:spPr/>
    </dgm:pt>
    <dgm:pt modelId="{A79AEC99-5840-4465-AD37-59032705F3B8}" type="pres">
      <dgm:prSet presAssocID="{B9B9B45D-6226-4AAB-8B4D-8729E359DF97}" presName="childText" presStyleLbl="revTx" presStyleIdx="0" presStyleCnt="1" custScaleY="142512" custLinFactNeighborX="695" custLinFactNeighborY="-40745">
        <dgm:presLayoutVars>
          <dgm:bulletEnabled val="1"/>
        </dgm:presLayoutVars>
      </dgm:prSet>
      <dgm:spPr/>
    </dgm:pt>
  </dgm:ptLst>
  <dgm:cxnLst>
    <dgm:cxn modelId="{D939E600-DF65-4317-A469-5BF8BE2CD425}" type="presOf" srcId="{C7E4EAB8-C333-4747-8AC4-2C9D55C0C2A1}" destId="{A44F8FA4-6CDF-4F03-960B-708FC51396DC}" srcOrd="0" destOrd="0" presId="urn:microsoft.com/office/officeart/2005/8/layout/vList2"/>
    <dgm:cxn modelId="{2270A420-C95F-480A-89AE-05F1994A2DD0}" srcId="{C7E4EAB8-C333-4747-8AC4-2C9D55C0C2A1}" destId="{B9B9B45D-6226-4AAB-8B4D-8729E359DF97}" srcOrd="0" destOrd="0" parTransId="{21B838FE-F5BB-40CD-8E01-00D2655AA6CD}" sibTransId="{31545C4B-9357-4CCC-AB53-754EC5460420}"/>
    <dgm:cxn modelId="{95153E4D-9F13-48EF-8E32-A8AC0ABE6A2B}" srcId="{B9B9B45D-6226-4AAB-8B4D-8729E359DF97}" destId="{872B8E09-96D4-483C-BBBE-5F4780AEDBFB}" srcOrd="0" destOrd="0" parTransId="{CA59F1EE-E39A-4837-8FB3-2BEA7F462C41}" sibTransId="{95057093-F7C4-4941-A93D-135AB0C7814D}"/>
    <dgm:cxn modelId="{53E0DB77-1BED-42D9-AAA1-4D94C7CE55B2}" type="presOf" srcId="{872B8E09-96D4-483C-BBBE-5F4780AEDBFB}" destId="{A79AEC99-5840-4465-AD37-59032705F3B8}" srcOrd="0" destOrd="0" presId="urn:microsoft.com/office/officeart/2005/8/layout/vList2"/>
    <dgm:cxn modelId="{60E2197E-9CD6-401B-A8BD-159497714A3B}" type="presOf" srcId="{B35DE81C-801A-4130-9F3A-32C649E4ADA9}" destId="{A79AEC99-5840-4465-AD37-59032705F3B8}" srcOrd="0" destOrd="1" presId="urn:microsoft.com/office/officeart/2005/8/layout/vList2"/>
    <dgm:cxn modelId="{95E0C190-448E-4FA3-89E5-093A3BF8615D}" srcId="{B9B9B45D-6226-4AAB-8B4D-8729E359DF97}" destId="{B35DE81C-801A-4130-9F3A-32C649E4ADA9}" srcOrd="1" destOrd="0" parTransId="{A10D428D-398C-4F4F-BBAE-5A8D08AE13AF}" sibTransId="{629830A8-BB03-46B4-A30A-6D958081E277}"/>
    <dgm:cxn modelId="{113DD296-801F-4BD1-B166-809FEA871601}" type="presOf" srcId="{B9B9B45D-6226-4AAB-8B4D-8729E359DF97}" destId="{F12B93ED-7CE5-403D-BADB-2C8CB8CCB702}" srcOrd="0" destOrd="0" presId="urn:microsoft.com/office/officeart/2005/8/layout/vList2"/>
    <dgm:cxn modelId="{EC6D0596-257D-42F1-B79D-1B423ADE6EAF}" type="presParOf" srcId="{A44F8FA4-6CDF-4F03-960B-708FC51396DC}" destId="{F12B93ED-7CE5-403D-BADB-2C8CB8CCB702}" srcOrd="0" destOrd="0" presId="urn:microsoft.com/office/officeart/2005/8/layout/vList2"/>
    <dgm:cxn modelId="{A8D9E206-AABE-4DA2-A49E-DEF81153A4A0}" type="presParOf" srcId="{A44F8FA4-6CDF-4F03-960B-708FC51396DC}" destId="{A79AEC99-5840-4465-AD37-59032705F3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7E4EAB8-C333-4747-8AC4-2C9D55C0C2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9B9B45D-6226-4AAB-8B4D-8729E359DF97}">
      <dgm:prSet phldrT="[Tekst]" custT="1"/>
      <dgm:spPr>
        <a:solidFill>
          <a:srgbClr val="0A7B48"/>
        </a:solidFill>
      </dgm:spPr>
      <dgm:t>
        <a:bodyPr/>
        <a:lstStyle/>
        <a:p>
          <a:r>
            <a:rPr lang="pl-PL" sz="2000" b="1" dirty="0"/>
            <a:t>Inwestycje</a:t>
          </a:r>
        </a:p>
      </dgm:t>
    </dgm:pt>
    <dgm:pt modelId="{31545C4B-9357-4CCC-AB53-754EC5460420}" type="sibTrans" cxnId="{2270A420-C95F-480A-89AE-05F1994A2DD0}">
      <dgm:prSet/>
      <dgm:spPr/>
      <dgm:t>
        <a:bodyPr/>
        <a:lstStyle/>
        <a:p>
          <a:endParaRPr lang="pl-PL" sz="4800"/>
        </a:p>
      </dgm:t>
    </dgm:pt>
    <dgm:pt modelId="{21B838FE-F5BB-40CD-8E01-00D2655AA6CD}" type="parTrans" cxnId="{2270A420-C95F-480A-89AE-05F1994A2DD0}">
      <dgm:prSet/>
      <dgm:spPr/>
      <dgm:t>
        <a:bodyPr/>
        <a:lstStyle/>
        <a:p>
          <a:endParaRPr lang="pl-PL" sz="4800"/>
        </a:p>
      </dgm:t>
    </dgm:pt>
    <dgm:pt modelId="{872B8E09-96D4-483C-BBBE-5F4780AEDBFB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95057093-F7C4-4941-A93D-135AB0C7814D}" type="sibTrans" cxnId="{95153E4D-9F13-48EF-8E32-A8AC0ABE6A2B}">
      <dgm:prSet/>
      <dgm:spPr/>
      <dgm:t>
        <a:bodyPr/>
        <a:lstStyle/>
        <a:p>
          <a:endParaRPr lang="pl-PL" sz="4800"/>
        </a:p>
      </dgm:t>
    </dgm:pt>
    <dgm:pt modelId="{CA59F1EE-E39A-4837-8FB3-2BEA7F462C41}" type="parTrans" cxnId="{95153E4D-9F13-48EF-8E32-A8AC0ABE6A2B}">
      <dgm:prSet/>
      <dgm:spPr/>
      <dgm:t>
        <a:bodyPr/>
        <a:lstStyle/>
        <a:p>
          <a:endParaRPr lang="pl-PL" sz="4800"/>
        </a:p>
      </dgm:t>
    </dgm:pt>
    <dgm:pt modelId="{B35DE81C-801A-4130-9F3A-32C649E4ADA9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A10D428D-398C-4F4F-BBAE-5A8D08AE13AF}" type="parTrans" cxnId="{95E0C190-448E-4FA3-89E5-093A3BF8615D}">
      <dgm:prSet/>
      <dgm:spPr/>
      <dgm:t>
        <a:bodyPr/>
        <a:lstStyle/>
        <a:p>
          <a:endParaRPr lang="pl-PL"/>
        </a:p>
      </dgm:t>
    </dgm:pt>
    <dgm:pt modelId="{629830A8-BB03-46B4-A30A-6D958081E277}" type="sibTrans" cxnId="{95E0C190-448E-4FA3-89E5-093A3BF8615D}">
      <dgm:prSet/>
      <dgm:spPr/>
      <dgm:t>
        <a:bodyPr/>
        <a:lstStyle/>
        <a:p>
          <a:endParaRPr lang="pl-PL"/>
        </a:p>
      </dgm:t>
    </dgm:pt>
    <dgm:pt modelId="{A44F8FA4-6CDF-4F03-960B-708FC51396DC}" type="pres">
      <dgm:prSet presAssocID="{C7E4EAB8-C333-4747-8AC4-2C9D55C0C2A1}" presName="linear" presStyleCnt="0">
        <dgm:presLayoutVars>
          <dgm:animLvl val="lvl"/>
          <dgm:resizeHandles val="exact"/>
        </dgm:presLayoutVars>
      </dgm:prSet>
      <dgm:spPr/>
    </dgm:pt>
    <dgm:pt modelId="{F12B93ED-7CE5-403D-BADB-2C8CB8CCB702}" type="pres">
      <dgm:prSet presAssocID="{B9B9B45D-6226-4AAB-8B4D-8729E359DF97}" presName="parentText" presStyleLbl="node1" presStyleIdx="0" presStyleCnt="1" custScaleY="24674" custLinFactNeighborX="-4673" custLinFactNeighborY="-57974">
        <dgm:presLayoutVars>
          <dgm:chMax val="0"/>
          <dgm:bulletEnabled val="1"/>
        </dgm:presLayoutVars>
      </dgm:prSet>
      <dgm:spPr/>
    </dgm:pt>
    <dgm:pt modelId="{A79AEC99-5840-4465-AD37-59032705F3B8}" type="pres">
      <dgm:prSet presAssocID="{B9B9B45D-6226-4AAB-8B4D-8729E359DF97}" presName="childText" presStyleLbl="revTx" presStyleIdx="0" presStyleCnt="1" custScaleY="142512" custLinFactNeighborX="695" custLinFactNeighborY="-40745">
        <dgm:presLayoutVars>
          <dgm:bulletEnabled val="1"/>
        </dgm:presLayoutVars>
      </dgm:prSet>
      <dgm:spPr/>
    </dgm:pt>
  </dgm:ptLst>
  <dgm:cxnLst>
    <dgm:cxn modelId="{7BEE8804-A02C-4929-8A3B-6F0E0CB10985}" type="presOf" srcId="{872B8E09-96D4-483C-BBBE-5F4780AEDBFB}" destId="{A79AEC99-5840-4465-AD37-59032705F3B8}" srcOrd="0" destOrd="0" presId="urn:microsoft.com/office/officeart/2005/8/layout/vList2"/>
    <dgm:cxn modelId="{2270A420-C95F-480A-89AE-05F1994A2DD0}" srcId="{C7E4EAB8-C333-4747-8AC4-2C9D55C0C2A1}" destId="{B9B9B45D-6226-4AAB-8B4D-8729E359DF97}" srcOrd="0" destOrd="0" parTransId="{21B838FE-F5BB-40CD-8E01-00D2655AA6CD}" sibTransId="{31545C4B-9357-4CCC-AB53-754EC5460420}"/>
    <dgm:cxn modelId="{95153E4D-9F13-48EF-8E32-A8AC0ABE6A2B}" srcId="{B9B9B45D-6226-4AAB-8B4D-8729E359DF97}" destId="{872B8E09-96D4-483C-BBBE-5F4780AEDBFB}" srcOrd="0" destOrd="0" parTransId="{CA59F1EE-E39A-4837-8FB3-2BEA7F462C41}" sibTransId="{95057093-F7C4-4941-A93D-135AB0C7814D}"/>
    <dgm:cxn modelId="{8F588E57-2BD1-4A15-9377-041E9971F4D7}" type="presOf" srcId="{B35DE81C-801A-4130-9F3A-32C649E4ADA9}" destId="{A79AEC99-5840-4465-AD37-59032705F3B8}" srcOrd="0" destOrd="1" presId="urn:microsoft.com/office/officeart/2005/8/layout/vList2"/>
    <dgm:cxn modelId="{A52BC159-18F9-4B2A-BF21-AA9FFBB5090C}" type="presOf" srcId="{C7E4EAB8-C333-4747-8AC4-2C9D55C0C2A1}" destId="{A44F8FA4-6CDF-4F03-960B-708FC51396DC}" srcOrd="0" destOrd="0" presId="urn:microsoft.com/office/officeart/2005/8/layout/vList2"/>
    <dgm:cxn modelId="{95E0C190-448E-4FA3-89E5-093A3BF8615D}" srcId="{B9B9B45D-6226-4AAB-8B4D-8729E359DF97}" destId="{B35DE81C-801A-4130-9F3A-32C649E4ADA9}" srcOrd="1" destOrd="0" parTransId="{A10D428D-398C-4F4F-BBAE-5A8D08AE13AF}" sibTransId="{629830A8-BB03-46B4-A30A-6D958081E277}"/>
    <dgm:cxn modelId="{6DD9D1A9-5D71-4652-93BA-A50F83F5F544}" type="presOf" srcId="{B9B9B45D-6226-4AAB-8B4D-8729E359DF97}" destId="{F12B93ED-7CE5-403D-BADB-2C8CB8CCB702}" srcOrd="0" destOrd="0" presId="urn:microsoft.com/office/officeart/2005/8/layout/vList2"/>
    <dgm:cxn modelId="{3B52DEC7-382B-49C7-AD08-E334420B19D5}" type="presParOf" srcId="{A44F8FA4-6CDF-4F03-960B-708FC51396DC}" destId="{F12B93ED-7CE5-403D-BADB-2C8CB8CCB702}" srcOrd="0" destOrd="0" presId="urn:microsoft.com/office/officeart/2005/8/layout/vList2"/>
    <dgm:cxn modelId="{706CC4F2-2153-4931-B737-990D875E0E92}" type="presParOf" srcId="{A44F8FA4-6CDF-4F03-960B-708FC51396DC}" destId="{A79AEC99-5840-4465-AD37-59032705F3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E4EAB8-C333-4747-8AC4-2C9D55C0C2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9B9B45D-6226-4AAB-8B4D-8729E359DF97}">
      <dgm:prSet phldrT="[Tekst]" custT="1"/>
      <dgm:spPr>
        <a:solidFill>
          <a:srgbClr val="0A7B48"/>
        </a:solidFill>
      </dgm:spPr>
      <dgm:t>
        <a:bodyPr/>
        <a:lstStyle/>
        <a:p>
          <a:r>
            <a:rPr lang="pl-PL" sz="2000" b="1" dirty="0"/>
            <a:t>Inwestycje</a:t>
          </a:r>
        </a:p>
      </dgm:t>
    </dgm:pt>
    <dgm:pt modelId="{31545C4B-9357-4CCC-AB53-754EC5460420}" type="sibTrans" cxnId="{2270A420-C95F-480A-89AE-05F1994A2DD0}">
      <dgm:prSet/>
      <dgm:spPr/>
      <dgm:t>
        <a:bodyPr/>
        <a:lstStyle/>
        <a:p>
          <a:endParaRPr lang="pl-PL" sz="4800"/>
        </a:p>
      </dgm:t>
    </dgm:pt>
    <dgm:pt modelId="{21B838FE-F5BB-40CD-8E01-00D2655AA6CD}" type="parTrans" cxnId="{2270A420-C95F-480A-89AE-05F1994A2DD0}">
      <dgm:prSet/>
      <dgm:spPr/>
      <dgm:t>
        <a:bodyPr/>
        <a:lstStyle/>
        <a:p>
          <a:endParaRPr lang="pl-PL" sz="4800"/>
        </a:p>
      </dgm:t>
    </dgm:pt>
    <dgm:pt modelId="{872B8E09-96D4-483C-BBBE-5F4780AEDBFB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95057093-F7C4-4941-A93D-135AB0C7814D}" type="sibTrans" cxnId="{95153E4D-9F13-48EF-8E32-A8AC0ABE6A2B}">
      <dgm:prSet/>
      <dgm:spPr/>
      <dgm:t>
        <a:bodyPr/>
        <a:lstStyle/>
        <a:p>
          <a:endParaRPr lang="pl-PL" sz="4800"/>
        </a:p>
      </dgm:t>
    </dgm:pt>
    <dgm:pt modelId="{CA59F1EE-E39A-4837-8FB3-2BEA7F462C41}" type="parTrans" cxnId="{95153E4D-9F13-48EF-8E32-A8AC0ABE6A2B}">
      <dgm:prSet/>
      <dgm:spPr/>
      <dgm:t>
        <a:bodyPr/>
        <a:lstStyle/>
        <a:p>
          <a:endParaRPr lang="pl-PL" sz="4800"/>
        </a:p>
      </dgm:t>
    </dgm:pt>
    <dgm:pt modelId="{B35DE81C-801A-4130-9F3A-32C649E4ADA9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A10D428D-398C-4F4F-BBAE-5A8D08AE13AF}" type="parTrans" cxnId="{95E0C190-448E-4FA3-89E5-093A3BF8615D}">
      <dgm:prSet/>
      <dgm:spPr/>
      <dgm:t>
        <a:bodyPr/>
        <a:lstStyle/>
        <a:p>
          <a:endParaRPr lang="pl-PL"/>
        </a:p>
      </dgm:t>
    </dgm:pt>
    <dgm:pt modelId="{629830A8-BB03-46B4-A30A-6D958081E277}" type="sibTrans" cxnId="{95E0C190-448E-4FA3-89E5-093A3BF8615D}">
      <dgm:prSet/>
      <dgm:spPr/>
      <dgm:t>
        <a:bodyPr/>
        <a:lstStyle/>
        <a:p>
          <a:endParaRPr lang="pl-PL"/>
        </a:p>
      </dgm:t>
    </dgm:pt>
    <dgm:pt modelId="{A44F8FA4-6CDF-4F03-960B-708FC51396DC}" type="pres">
      <dgm:prSet presAssocID="{C7E4EAB8-C333-4747-8AC4-2C9D55C0C2A1}" presName="linear" presStyleCnt="0">
        <dgm:presLayoutVars>
          <dgm:animLvl val="lvl"/>
          <dgm:resizeHandles val="exact"/>
        </dgm:presLayoutVars>
      </dgm:prSet>
      <dgm:spPr/>
    </dgm:pt>
    <dgm:pt modelId="{F12B93ED-7CE5-403D-BADB-2C8CB8CCB702}" type="pres">
      <dgm:prSet presAssocID="{B9B9B45D-6226-4AAB-8B4D-8729E359DF97}" presName="parentText" presStyleLbl="node1" presStyleIdx="0" presStyleCnt="1" custScaleY="24674" custLinFactNeighborX="-5236" custLinFactNeighborY="-54683">
        <dgm:presLayoutVars>
          <dgm:chMax val="0"/>
          <dgm:bulletEnabled val="1"/>
        </dgm:presLayoutVars>
      </dgm:prSet>
      <dgm:spPr/>
    </dgm:pt>
    <dgm:pt modelId="{A79AEC99-5840-4465-AD37-59032705F3B8}" type="pres">
      <dgm:prSet presAssocID="{B9B9B45D-6226-4AAB-8B4D-8729E359DF97}" presName="childText" presStyleLbl="revTx" presStyleIdx="0" presStyleCnt="1" custScaleY="142512" custLinFactNeighborX="695" custLinFactNeighborY="-40745">
        <dgm:presLayoutVars>
          <dgm:bulletEnabled val="1"/>
        </dgm:presLayoutVars>
      </dgm:prSet>
      <dgm:spPr/>
    </dgm:pt>
  </dgm:ptLst>
  <dgm:cxnLst>
    <dgm:cxn modelId="{2270A420-C95F-480A-89AE-05F1994A2DD0}" srcId="{C7E4EAB8-C333-4747-8AC4-2C9D55C0C2A1}" destId="{B9B9B45D-6226-4AAB-8B4D-8729E359DF97}" srcOrd="0" destOrd="0" parTransId="{21B838FE-F5BB-40CD-8E01-00D2655AA6CD}" sibTransId="{31545C4B-9357-4CCC-AB53-754EC5460420}"/>
    <dgm:cxn modelId="{8FED263F-CCF4-4E0D-B574-FB517730E815}" type="presOf" srcId="{B35DE81C-801A-4130-9F3A-32C649E4ADA9}" destId="{A79AEC99-5840-4465-AD37-59032705F3B8}" srcOrd="0" destOrd="1" presId="urn:microsoft.com/office/officeart/2005/8/layout/vList2"/>
    <dgm:cxn modelId="{BAA43F5D-3A1F-4414-A7A0-68AD0A5EA053}" type="presOf" srcId="{C7E4EAB8-C333-4747-8AC4-2C9D55C0C2A1}" destId="{A44F8FA4-6CDF-4F03-960B-708FC51396DC}" srcOrd="0" destOrd="0" presId="urn:microsoft.com/office/officeart/2005/8/layout/vList2"/>
    <dgm:cxn modelId="{95153E4D-9F13-48EF-8E32-A8AC0ABE6A2B}" srcId="{B9B9B45D-6226-4AAB-8B4D-8729E359DF97}" destId="{872B8E09-96D4-483C-BBBE-5F4780AEDBFB}" srcOrd="0" destOrd="0" parTransId="{CA59F1EE-E39A-4837-8FB3-2BEA7F462C41}" sibTransId="{95057093-F7C4-4941-A93D-135AB0C7814D}"/>
    <dgm:cxn modelId="{3F7AFC55-B4BE-402E-AEAA-2DDA5ACE87C7}" type="presOf" srcId="{872B8E09-96D4-483C-BBBE-5F4780AEDBFB}" destId="{A79AEC99-5840-4465-AD37-59032705F3B8}" srcOrd="0" destOrd="0" presId="urn:microsoft.com/office/officeart/2005/8/layout/vList2"/>
    <dgm:cxn modelId="{95E0C190-448E-4FA3-89E5-093A3BF8615D}" srcId="{B9B9B45D-6226-4AAB-8B4D-8729E359DF97}" destId="{B35DE81C-801A-4130-9F3A-32C649E4ADA9}" srcOrd="1" destOrd="0" parTransId="{A10D428D-398C-4F4F-BBAE-5A8D08AE13AF}" sibTransId="{629830A8-BB03-46B4-A30A-6D958081E277}"/>
    <dgm:cxn modelId="{6D322DB4-92AD-4B80-8A25-22D62595CEA7}" type="presOf" srcId="{B9B9B45D-6226-4AAB-8B4D-8729E359DF97}" destId="{F12B93ED-7CE5-403D-BADB-2C8CB8CCB702}" srcOrd="0" destOrd="0" presId="urn:microsoft.com/office/officeart/2005/8/layout/vList2"/>
    <dgm:cxn modelId="{7EF80424-5358-43FE-A40B-6FC6A7C4E0C7}" type="presParOf" srcId="{A44F8FA4-6CDF-4F03-960B-708FC51396DC}" destId="{F12B93ED-7CE5-403D-BADB-2C8CB8CCB702}" srcOrd="0" destOrd="0" presId="urn:microsoft.com/office/officeart/2005/8/layout/vList2"/>
    <dgm:cxn modelId="{C3EBD4A9-391B-404A-B921-0F86884EDF32}" type="presParOf" srcId="{A44F8FA4-6CDF-4F03-960B-708FC51396DC}" destId="{A79AEC99-5840-4465-AD37-59032705F3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7E4EAB8-C333-4747-8AC4-2C9D55C0C2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9B9B45D-6226-4AAB-8B4D-8729E359DF97}">
      <dgm:prSet phldrT="[Tekst]" custT="1"/>
      <dgm:spPr>
        <a:solidFill>
          <a:srgbClr val="0A7B48"/>
        </a:solidFill>
      </dgm:spPr>
      <dgm:t>
        <a:bodyPr/>
        <a:lstStyle/>
        <a:p>
          <a:r>
            <a:rPr lang="pl-PL" sz="2000" b="1" dirty="0"/>
            <a:t>Inwestycje</a:t>
          </a:r>
        </a:p>
      </dgm:t>
    </dgm:pt>
    <dgm:pt modelId="{31545C4B-9357-4CCC-AB53-754EC5460420}" type="sibTrans" cxnId="{2270A420-C95F-480A-89AE-05F1994A2DD0}">
      <dgm:prSet/>
      <dgm:spPr/>
      <dgm:t>
        <a:bodyPr/>
        <a:lstStyle/>
        <a:p>
          <a:endParaRPr lang="pl-PL" sz="4800"/>
        </a:p>
      </dgm:t>
    </dgm:pt>
    <dgm:pt modelId="{21B838FE-F5BB-40CD-8E01-00D2655AA6CD}" type="parTrans" cxnId="{2270A420-C95F-480A-89AE-05F1994A2DD0}">
      <dgm:prSet/>
      <dgm:spPr/>
      <dgm:t>
        <a:bodyPr/>
        <a:lstStyle/>
        <a:p>
          <a:endParaRPr lang="pl-PL" sz="4800"/>
        </a:p>
      </dgm:t>
    </dgm:pt>
    <dgm:pt modelId="{872B8E09-96D4-483C-BBBE-5F4780AEDBFB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95057093-F7C4-4941-A93D-135AB0C7814D}" type="sibTrans" cxnId="{95153E4D-9F13-48EF-8E32-A8AC0ABE6A2B}">
      <dgm:prSet/>
      <dgm:spPr/>
      <dgm:t>
        <a:bodyPr/>
        <a:lstStyle/>
        <a:p>
          <a:endParaRPr lang="pl-PL" sz="4800"/>
        </a:p>
      </dgm:t>
    </dgm:pt>
    <dgm:pt modelId="{CA59F1EE-E39A-4837-8FB3-2BEA7F462C41}" type="parTrans" cxnId="{95153E4D-9F13-48EF-8E32-A8AC0ABE6A2B}">
      <dgm:prSet/>
      <dgm:spPr/>
      <dgm:t>
        <a:bodyPr/>
        <a:lstStyle/>
        <a:p>
          <a:endParaRPr lang="pl-PL" sz="4800"/>
        </a:p>
      </dgm:t>
    </dgm:pt>
    <dgm:pt modelId="{B35DE81C-801A-4130-9F3A-32C649E4ADA9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A10D428D-398C-4F4F-BBAE-5A8D08AE13AF}" type="parTrans" cxnId="{95E0C190-448E-4FA3-89E5-093A3BF8615D}">
      <dgm:prSet/>
      <dgm:spPr/>
      <dgm:t>
        <a:bodyPr/>
        <a:lstStyle/>
        <a:p>
          <a:endParaRPr lang="pl-PL"/>
        </a:p>
      </dgm:t>
    </dgm:pt>
    <dgm:pt modelId="{629830A8-BB03-46B4-A30A-6D958081E277}" type="sibTrans" cxnId="{95E0C190-448E-4FA3-89E5-093A3BF8615D}">
      <dgm:prSet/>
      <dgm:spPr/>
      <dgm:t>
        <a:bodyPr/>
        <a:lstStyle/>
        <a:p>
          <a:endParaRPr lang="pl-PL"/>
        </a:p>
      </dgm:t>
    </dgm:pt>
    <dgm:pt modelId="{A44F8FA4-6CDF-4F03-960B-708FC51396DC}" type="pres">
      <dgm:prSet presAssocID="{C7E4EAB8-C333-4747-8AC4-2C9D55C0C2A1}" presName="linear" presStyleCnt="0">
        <dgm:presLayoutVars>
          <dgm:animLvl val="lvl"/>
          <dgm:resizeHandles val="exact"/>
        </dgm:presLayoutVars>
      </dgm:prSet>
      <dgm:spPr/>
    </dgm:pt>
    <dgm:pt modelId="{F12B93ED-7CE5-403D-BADB-2C8CB8CCB702}" type="pres">
      <dgm:prSet presAssocID="{B9B9B45D-6226-4AAB-8B4D-8729E359DF97}" presName="parentText" presStyleLbl="node1" presStyleIdx="0" presStyleCnt="1" custScaleY="24674" custLinFactNeighborX="-4853" custLinFactNeighborY="-55560">
        <dgm:presLayoutVars>
          <dgm:chMax val="0"/>
          <dgm:bulletEnabled val="1"/>
        </dgm:presLayoutVars>
      </dgm:prSet>
      <dgm:spPr/>
    </dgm:pt>
    <dgm:pt modelId="{A79AEC99-5840-4465-AD37-59032705F3B8}" type="pres">
      <dgm:prSet presAssocID="{B9B9B45D-6226-4AAB-8B4D-8729E359DF97}" presName="childText" presStyleLbl="revTx" presStyleIdx="0" presStyleCnt="1" custScaleY="142512" custLinFactNeighborX="695" custLinFactNeighborY="-40745">
        <dgm:presLayoutVars>
          <dgm:bulletEnabled val="1"/>
        </dgm:presLayoutVars>
      </dgm:prSet>
      <dgm:spPr/>
    </dgm:pt>
  </dgm:ptLst>
  <dgm:cxnLst>
    <dgm:cxn modelId="{2270A420-C95F-480A-89AE-05F1994A2DD0}" srcId="{C7E4EAB8-C333-4747-8AC4-2C9D55C0C2A1}" destId="{B9B9B45D-6226-4AAB-8B4D-8729E359DF97}" srcOrd="0" destOrd="0" parTransId="{21B838FE-F5BB-40CD-8E01-00D2655AA6CD}" sibTransId="{31545C4B-9357-4CCC-AB53-754EC5460420}"/>
    <dgm:cxn modelId="{95153E4D-9F13-48EF-8E32-A8AC0ABE6A2B}" srcId="{B9B9B45D-6226-4AAB-8B4D-8729E359DF97}" destId="{872B8E09-96D4-483C-BBBE-5F4780AEDBFB}" srcOrd="0" destOrd="0" parTransId="{CA59F1EE-E39A-4837-8FB3-2BEA7F462C41}" sibTransId="{95057093-F7C4-4941-A93D-135AB0C7814D}"/>
    <dgm:cxn modelId="{E9812E73-724E-48BB-9F9A-BD3E1C9AFE6C}" type="presOf" srcId="{B35DE81C-801A-4130-9F3A-32C649E4ADA9}" destId="{A79AEC99-5840-4465-AD37-59032705F3B8}" srcOrd="0" destOrd="1" presId="urn:microsoft.com/office/officeart/2005/8/layout/vList2"/>
    <dgm:cxn modelId="{9172A889-732B-439A-8B65-0447D7AAD621}" type="presOf" srcId="{B9B9B45D-6226-4AAB-8B4D-8729E359DF97}" destId="{F12B93ED-7CE5-403D-BADB-2C8CB8CCB702}" srcOrd="0" destOrd="0" presId="urn:microsoft.com/office/officeart/2005/8/layout/vList2"/>
    <dgm:cxn modelId="{95E0C190-448E-4FA3-89E5-093A3BF8615D}" srcId="{B9B9B45D-6226-4AAB-8B4D-8729E359DF97}" destId="{B35DE81C-801A-4130-9F3A-32C649E4ADA9}" srcOrd="1" destOrd="0" parTransId="{A10D428D-398C-4F4F-BBAE-5A8D08AE13AF}" sibTransId="{629830A8-BB03-46B4-A30A-6D958081E277}"/>
    <dgm:cxn modelId="{EB2E86C4-0693-4E56-9718-27D7CED6BC81}" type="presOf" srcId="{C7E4EAB8-C333-4747-8AC4-2C9D55C0C2A1}" destId="{A44F8FA4-6CDF-4F03-960B-708FC51396DC}" srcOrd="0" destOrd="0" presId="urn:microsoft.com/office/officeart/2005/8/layout/vList2"/>
    <dgm:cxn modelId="{0D3D2ADC-597B-4200-AAE9-9FCC5AB8E005}" type="presOf" srcId="{872B8E09-96D4-483C-BBBE-5F4780AEDBFB}" destId="{A79AEC99-5840-4465-AD37-59032705F3B8}" srcOrd="0" destOrd="0" presId="urn:microsoft.com/office/officeart/2005/8/layout/vList2"/>
    <dgm:cxn modelId="{512B8DF3-8F0C-41F6-AAB7-C1B55A10AB99}" type="presParOf" srcId="{A44F8FA4-6CDF-4F03-960B-708FC51396DC}" destId="{F12B93ED-7CE5-403D-BADB-2C8CB8CCB702}" srcOrd="0" destOrd="0" presId="urn:microsoft.com/office/officeart/2005/8/layout/vList2"/>
    <dgm:cxn modelId="{7D664805-768D-4DE5-9B6B-802E1B6A3C38}" type="presParOf" srcId="{A44F8FA4-6CDF-4F03-960B-708FC51396DC}" destId="{A79AEC99-5840-4465-AD37-59032705F3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7E4EAB8-C333-4747-8AC4-2C9D55C0C2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9B9B45D-6226-4AAB-8B4D-8729E359DF97}">
      <dgm:prSet phldrT="[Tekst]" custT="1"/>
      <dgm:spPr>
        <a:solidFill>
          <a:srgbClr val="0A7B48"/>
        </a:solidFill>
      </dgm:spPr>
      <dgm:t>
        <a:bodyPr/>
        <a:lstStyle/>
        <a:p>
          <a:r>
            <a:rPr lang="pl-PL" sz="2000" b="1" dirty="0"/>
            <a:t>Inwestycje</a:t>
          </a:r>
        </a:p>
      </dgm:t>
    </dgm:pt>
    <dgm:pt modelId="{31545C4B-9357-4CCC-AB53-754EC5460420}" type="sibTrans" cxnId="{2270A420-C95F-480A-89AE-05F1994A2DD0}">
      <dgm:prSet/>
      <dgm:spPr/>
      <dgm:t>
        <a:bodyPr/>
        <a:lstStyle/>
        <a:p>
          <a:endParaRPr lang="pl-PL" sz="4800"/>
        </a:p>
      </dgm:t>
    </dgm:pt>
    <dgm:pt modelId="{21B838FE-F5BB-40CD-8E01-00D2655AA6CD}" type="parTrans" cxnId="{2270A420-C95F-480A-89AE-05F1994A2DD0}">
      <dgm:prSet/>
      <dgm:spPr/>
      <dgm:t>
        <a:bodyPr/>
        <a:lstStyle/>
        <a:p>
          <a:endParaRPr lang="pl-PL" sz="4800"/>
        </a:p>
      </dgm:t>
    </dgm:pt>
    <dgm:pt modelId="{872B8E09-96D4-483C-BBBE-5F4780AEDBFB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95057093-F7C4-4941-A93D-135AB0C7814D}" type="sibTrans" cxnId="{95153E4D-9F13-48EF-8E32-A8AC0ABE6A2B}">
      <dgm:prSet/>
      <dgm:spPr/>
      <dgm:t>
        <a:bodyPr/>
        <a:lstStyle/>
        <a:p>
          <a:endParaRPr lang="pl-PL" sz="4800"/>
        </a:p>
      </dgm:t>
    </dgm:pt>
    <dgm:pt modelId="{CA59F1EE-E39A-4837-8FB3-2BEA7F462C41}" type="parTrans" cxnId="{95153E4D-9F13-48EF-8E32-A8AC0ABE6A2B}">
      <dgm:prSet/>
      <dgm:spPr/>
      <dgm:t>
        <a:bodyPr/>
        <a:lstStyle/>
        <a:p>
          <a:endParaRPr lang="pl-PL" sz="4800"/>
        </a:p>
      </dgm:t>
    </dgm:pt>
    <dgm:pt modelId="{B35DE81C-801A-4130-9F3A-32C649E4ADA9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A10D428D-398C-4F4F-BBAE-5A8D08AE13AF}" type="parTrans" cxnId="{95E0C190-448E-4FA3-89E5-093A3BF8615D}">
      <dgm:prSet/>
      <dgm:spPr/>
      <dgm:t>
        <a:bodyPr/>
        <a:lstStyle/>
        <a:p>
          <a:endParaRPr lang="pl-PL"/>
        </a:p>
      </dgm:t>
    </dgm:pt>
    <dgm:pt modelId="{629830A8-BB03-46B4-A30A-6D958081E277}" type="sibTrans" cxnId="{95E0C190-448E-4FA3-89E5-093A3BF8615D}">
      <dgm:prSet/>
      <dgm:spPr/>
      <dgm:t>
        <a:bodyPr/>
        <a:lstStyle/>
        <a:p>
          <a:endParaRPr lang="pl-PL"/>
        </a:p>
      </dgm:t>
    </dgm:pt>
    <dgm:pt modelId="{A44F8FA4-6CDF-4F03-960B-708FC51396DC}" type="pres">
      <dgm:prSet presAssocID="{C7E4EAB8-C333-4747-8AC4-2C9D55C0C2A1}" presName="linear" presStyleCnt="0">
        <dgm:presLayoutVars>
          <dgm:animLvl val="lvl"/>
          <dgm:resizeHandles val="exact"/>
        </dgm:presLayoutVars>
      </dgm:prSet>
      <dgm:spPr/>
    </dgm:pt>
    <dgm:pt modelId="{F12B93ED-7CE5-403D-BADB-2C8CB8CCB702}" type="pres">
      <dgm:prSet presAssocID="{B9B9B45D-6226-4AAB-8B4D-8729E359DF97}" presName="parentText" presStyleLbl="node1" presStyleIdx="0" presStyleCnt="1" custScaleY="24674" custLinFactNeighborX="-5618" custLinFactNeighborY="-55560">
        <dgm:presLayoutVars>
          <dgm:chMax val="0"/>
          <dgm:bulletEnabled val="1"/>
        </dgm:presLayoutVars>
      </dgm:prSet>
      <dgm:spPr/>
    </dgm:pt>
    <dgm:pt modelId="{A79AEC99-5840-4465-AD37-59032705F3B8}" type="pres">
      <dgm:prSet presAssocID="{B9B9B45D-6226-4AAB-8B4D-8729E359DF97}" presName="childText" presStyleLbl="revTx" presStyleIdx="0" presStyleCnt="1" custScaleY="142512" custLinFactNeighborX="695" custLinFactNeighborY="-40745">
        <dgm:presLayoutVars>
          <dgm:bulletEnabled val="1"/>
        </dgm:presLayoutVars>
      </dgm:prSet>
      <dgm:spPr/>
    </dgm:pt>
  </dgm:ptLst>
  <dgm:cxnLst>
    <dgm:cxn modelId="{2270A420-C95F-480A-89AE-05F1994A2DD0}" srcId="{C7E4EAB8-C333-4747-8AC4-2C9D55C0C2A1}" destId="{B9B9B45D-6226-4AAB-8B4D-8729E359DF97}" srcOrd="0" destOrd="0" parTransId="{21B838FE-F5BB-40CD-8E01-00D2655AA6CD}" sibTransId="{31545C4B-9357-4CCC-AB53-754EC5460420}"/>
    <dgm:cxn modelId="{52D5163F-4C5C-4D2E-9E21-3CE4AE305D09}" type="presOf" srcId="{C7E4EAB8-C333-4747-8AC4-2C9D55C0C2A1}" destId="{A44F8FA4-6CDF-4F03-960B-708FC51396DC}" srcOrd="0" destOrd="0" presId="urn:microsoft.com/office/officeart/2005/8/layout/vList2"/>
    <dgm:cxn modelId="{95153E4D-9F13-48EF-8E32-A8AC0ABE6A2B}" srcId="{B9B9B45D-6226-4AAB-8B4D-8729E359DF97}" destId="{872B8E09-96D4-483C-BBBE-5F4780AEDBFB}" srcOrd="0" destOrd="0" parTransId="{CA59F1EE-E39A-4837-8FB3-2BEA7F462C41}" sibTransId="{95057093-F7C4-4941-A93D-135AB0C7814D}"/>
    <dgm:cxn modelId="{BA93E673-00F8-4D52-9075-F6522162832F}" type="presOf" srcId="{872B8E09-96D4-483C-BBBE-5F4780AEDBFB}" destId="{A79AEC99-5840-4465-AD37-59032705F3B8}" srcOrd="0" destOrd="0" presId="urn:microsoft.com/office/officeart/2005/8/layout/vList2"/>
    <dgm:cxn modelId="{95E0C190-448E-4FA3-89E5-093A3BF8615D}" srcId="{B9B9B45D-6226-4AAB-8B4D-8729E359DF97}" destId="{B35DE81C-801A-4130-9F3A-32C649E4ADA9}" srcOrd="1" destOrd="0" parTransId="{A10D428D-398C-4F4F-BBAE-5A8D08AE13AF}" sibTransId="{629830A8-BB03-46B4-A30A-6D958081E277}"/>
    <dgm:cxn modelId="{3BA08FB2-31E0-429B-A109-9371C28A41CE}" type="presOf" srcId="{B35DE81C-801A-4130-9F3A-32C649E4ADA9}" destId="{A79AEC99-5840-4465-AD37-59032705F3B8}" srcOrd="0" destOrd="1" presId="urn:microsoft.com/office/officeart/2005/8/layout/vList2"/>
    <dgm:cxn modelId="{F0CC26B8-E63F-4E1D-8524-B558396F505A}" type="presOf" srcId="{B9B9B45D-6226-4AAB-8B4D-8729E359DF97}" destId="{F12B93ED-7CE5-403D-BADB-2C8CB8CCB702}" srcOrd="0" destOrd="0" presId="urn:microsoft.com/office/officeart/2005/8/layout/vList2"/>
    <dgm:cxn modelId="{305D53B2-6574-4D78-A7D1-2A747EA86D20}" type="presParOf" srcId="{A44F8FA4-6CDF-4F03-960B-708FC51396DC}" destId="{F12B93ED-7CE5-403D-BADB-2C8CB8CCB702}" srcOrd="0" destOrd="0" presId="urn:microsoft.com/office/officeart/2005/8/layout/vList2"/>
    <dgm:cxn modelId="{165FDF60-0241-48AF-AF4E-F9B757D890A8}" type="presParOf" srcId="{A44F8FA4-6CDF-4F03-960B-708FC51396DC}" destId="{A79AEC99-5840-4465-AD37-59032705F3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7E4EAB8-C333-4747-8AC4-2C9D55C0C2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9B9B45D-6226-4AAB-8B4D-8729E359DF97}">
      <dgm:prSet phldrT="[Tekst]" custT="1"/>
      <dgm:spPr>
        <a:solidFill>
          <a:srgbClr val="0A7B48"/>
        </a:solidFill>
      </dgm:spPr>
      <dgm:t>
        <a:bodyPr/>
        <a:lstStyle/>
        <a:p>
          <a:r>
            <a:rPr lang="pl-PL" sz="2000" b="1" dirty="0"/>
            <a:t>Inwestycje</a:t>
          </a:r>
        </a:p>
      </dgm:t>
    </dgm:pt>
    <dgm:pt modelId="{31545C4B-9357-4CCC-AB53-754EC5460420}" type="sibTrans" cxnId="{2270A420-C95F-480A-89AE-05F1994A2DD0}">
      <dgm:prSet/>
      <dgm:spPr/>
      <dgm:t>
        <a:bodyPr/>
        <a:lstStyle/>
        <a:p>
          <a:endParaRPr lang="pl-PL" sz="4800"/>
        </a:p>
      </dgm:t>
    </dgm:pt>
    <dgm:pt modelId="{21B838FE-F5BB-40CD-8E01-00D2655AA6CD}" type="parTrans" cxnId="{2270A420-C95F-480A-89AE-05F1994A2DD0}">
      <dgm:prSet/>
      <dgm:spPr/>
      <dgm:t>
        <a:bodyPr/>
        <a:lstStyle/>
        <a:p>
          <a:endParaRPr lang="pl-PL" sz="4800"/>
        </a:p>
      </dgm:t>
    </dgm:pt>
    <dgm:pt modelId="{872B8E09-96D4-483C-BBBE-5F4780AEDBFB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95057093-F7C4-4941-A93D-135AB0C7814D}" type="sibTrans" cxnId="{95153E4D-9F13-48EF-8E32-A8AC0ABE6A2B}">
      <dgm:prSet/>
      <dgm:spPr/>
      <dgm:t>
        <a:bodyPr/>
        <a:lstStyle/>
        <a:p>
          <a:endParaRPr lang="pl-PL" sz="4800"/>
        </a:p>
      </dgm:t>
    </dgm:pt>
    <dgm:pt modelId="{CA59F1EE-E39A-4837-8FB3-2BEA7F462C41}" type="parTrans" cxnId="{95153E4D-9F13-48EF-8E32-A8AC0ABE6A2B}">
      <dgm:prSet/>
      <dgm:spPr/>
      <dgm:t>
        <a:bodyPr/>
        <a:lstStyle/>
        <a:p>
          <a:endParaRPr lang="pl-PL" sz="4800"/>
        </a:p>
      </dgm:t>
    </dgm:pt>
    <dgm:pt modelId="{B35DE81C-801A-4130-9F3A-32C649E4ADA9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A10D428D-398C-4F4F-BBAE-5A8D08AE13AF}" type="parTrans" cxnId="{95E0C190-448E-4FA3-89E5-093A3BF8615D}">
      <dgm:prSet/>
      <dgm:spPr/>
      <dgm:t>
        <a:bodyPr/>
        <a:lstStyle/>
        <a:p>
          <a:endParaRPr lang="pl-PL"/>
        </a:p>
      </dgm:t>
    </dgm:pt>
    <dgm:pt modelId="{629830A8-BB03-46B4-A30A-6D958081E277}" type="sibTrans" cxnId="{95E0C190-448E-4FA3-89E5-093A3BF8615D}">
      <dgm:prSet/>
      <dgm:spPr/>
      <dgm:t>
        <a:bodyPr/>
        <a:lstStyle/>
        <a:p>
          <a:endParaRPr lang="pl-PL"/>
        </a:p>
      </dgm:t>
    </dgm:pt>
    <dgm:pt modelId="{A44F8FA4-6CDF-4F03-960B-708FC51396DC}" type="pres">
      <dgm:prSet presAssocID="{C7E4EAB8-C333-4747-8AC4-2C9D55C0C2A1}" presName="linear" presStyleCnt="0">
        <dgm:presLayoutVars>
          <dgm:animLvl val="lvl"/>
          <dgm:resizeHandles val="exact"/>
        </dgm:presLayoutVars>
      </dgm:prSet>
      <dgm:spPr/>
    </dgm:pt>
    <dgm:pt modelId="{F12B93ED-7CE5-403D-BADB-2C8CB8CCB702}" type="pres">
      <dgm:prSet presAssocID="{B9B9B45D-6226-4AAB-8B4D-8729E359DF97}" presName="parentText" presStyleLbl="node1" presStyleIdx="0" presStyleCnt="1" custScaleY="24674" custLinFactNeighborX="-7515" custLinFactNeighborY="-55164">
        <dgm:presLayoutVars>
          <dgm:chMax val="0"/>
          <dgm:bulletEnabled val="1"/>
        </dgm:presLayoutVars>
      </dgm:prSet>
      <dgm:spPr/>
    </dgm:pt>
    <dgm:pt modelId="{A79AEC99-5840-4465-AD37-59032705F3B8}" type="pres">
      <dgm:prSet presAssocID="{B9B9B45D-6226-4AAB-8B4D-8729E359DF97}" presName="childText" presStyleLbl="revTx" presStyleIdx="0" presStyleCnt="1" custScaleY="142512" custLinFactNeighborX="695" custLinFactNeighborY="-40745">
        <dgm:presLayoutVars>
          <dgm:bulletEnabled val="1"/>
        </dgm:presLayoutVars>
      </dgm:prSet>
      <dgm:spPr/>
    </dgm:pt>
  </dgm:ptLst>
  <dgm:cxnLst>
    <dgm:cxn modelId="{2270A420-C95F-480A-89AE-05F1994A2DD0}" srcId="{C7E4EAB8-C333-4747-8AC4-2C9D55C0C2A1}" destId="{B9B9B45D-6226-4AAB-8B4D-8729E359DF97}" srcOrd="0" destOrd="0" parTransId="{21B838FE-F5BB-40CD-8E01-00D2655AA6CD}" sibTransId="{31545C4B-9357-4CCC-AB53-754EC5460420}"/>
    <dgm:cxn modelId="{5F211F61-195C-4569-AA31-7DFE74E7BFFF}" type="presOf" srcId="{872B8E09-96D4-483C-BBBE-5F4780AEDBFB}" destId="{A79AEC99-5840-4465-AD37-59032705F3B8}" srcOrd="0" destOrd="0" presId="urn:microsoft.com/office/officeart/2005/8/layout/vList2"/>
    <dgm:cxn modelId="{95153E4D-9F13-48EF-8E32-A8AC0ABE6A2B}" srcId="{B9B9B45D-6226-4AAB-8B4D-8729E359DF97}" destId="{872B8E09-96D4-483C-BBBE-5F4780AEDBFB}" srcOrd="0" destOrd="0" parTransId="{CA59F1EE-E39A-4837-8FB3-2BEA7F462C41}" sibTransId="{95057093-F7C4-4941-A93D-135AB0C7814D}"/>
    <dgm:cxn modelId="{FAEB2856-D6EA-4A82-A854-C2197F539214}" type="presOf" srcId="{C7E4EAB8-C333-4747-8AC4-2C9D55C0C2A1}" destId="{A44F8FA4-6CDF-4F03-960B-708FC51396DC}" srcOrd="0" destOrd="0" presId="urn:microsoft.com/office/officeart/2005/8/layout/vList2"/>
    <dgm:cxn modelId="{91F5207C-9BCB-4971-9F5E-576DAC975DFA}" type="presOf" srcId="{B35DE81C-801A-4130-9F3A-32C649E4ADA9}" destId="{A79AEC99-5840-4465-AD37-59032705F3B8}" srcOrd="0" destOrd="1" presId="urn:microsoft.com/office/officeart/2005/8/layout/vList2"/>
    <dgm:cxn modelId="{95E0C190-448E-4FA3-89E5-093A3BF8615D}" srcId="{B9B9B45D-6226-4AAB-8B4D-8729E359DF97}" destId="{B35DE81C-801A-4130-9F3A-32C649E4ADA9}" srcOrd="1" destOrd="0" parTransId="{A10D428D-398C-4F4F-BBAE-5A8D08AE13AF}" sibTransId="{629830A8-BB03-46B4-A30A-6D958081E277}"/>
    <dgm:cxn modelId="{FFA143F4-1D9A-425E-A2EC-B86C28B1ED52}" type="presOf" srcId="{B9B9B45D-6226-4AAB-8B4D-8729E359DF97}" destId="{F12B93ED-7CE5-403D-BADB-2C8CB8CCB702}" srcOrd="0" destOrd="0" presId="urn:microsoft.com/office/officeart/2005/8/layout/vList2"/>
    <dgm:cxn modelId="{E3E0A7D1-31A2-4017-8281-1A72A3D32489}" type="presParOf" srcId="{A44F8FA4-6CDF-4F03-960B-708FC51396DC}" destId="{F12B93ED-7CE5-403D-BADB-2C8CB8CCB702}" srcOrd="0" destOrd="0" presId="urn:microsoft.com/office/officeart/2005/8/layout/vList2"/>
    <dgm:cxn modelId="{37AB0ABC-21C9-42A3-8F19-626BC6AAE28E}" type="presParOf" srcId="{A44F8FA4-6CDF-4F03-960B-708FC51396DC}" destId="{A79AEC99-5840-4465-AD37-59032705F3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7E4EAB8-C333-4747-8AC4-2C9D55C0C2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9B9B45D-6226-4AAB-8B4D-8729E359DF97}">
      <dgm:prSet phldrT="[Tekst]" custT="1"/>
      <dgm:spPr>
        <a:solidFill>
          <a:srgbClr val="0A7B48"/>
        </a:solidFill>
      </dgm:spPr>
      <dgm:t>
        <a:bodyPr/>
        <a:lstStyle/>
        <a:p>
          <a:r>
            <a:rPr lang="pl-PL" sz="2000" b="1" dirty="0"/>
            <a:t>Inwestycje</a:t>
          </a:r>
        </a:p>
      </dgm:t>
    </dgm:pt>
    <dgm:pt modelId="{31545C4B-9357-4CCC-AB53-754EC5460420}" type="sibTrans" cxnId="{2270A420-C95F-480A-89AE-05F1994A2DD0}">
      <dgm:prSet/>
      <dgm:spPr/>
      <dgm:t>
        <a:bodyPr/>
        <a:lstStyle/>
        <a:p>
          <a:endParaRPr lang="pl-PL" sz="4800"/>
        </a:p>
      </dgm:t>
    </dgm:pt>
    <dgm:pt modelId="{21B838FE-F5BB-40CD-8E01-00D2655AA6CD}" type="parTrans" cxnId="{2270A420-C95F-480A-89AE-05F1994A2DD0}">
      <dgm:prSet/>
      <dgm:spPr/>
      <dgm:t>
        <a:bodyPr/>
        <a:lstStyle/>
        <a:p>
          <a:endParaRPr lang="pl-PL" sz="4800"/>
        </a:p>
      </dgm:t>
    </dgm:pt>
    <dgm:pt modelId="{872B8E09-96D4-483C-BBBE-5F4780AEDBFB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95057093-F7C4-4941-A93D-135AB0C7814D}" type="sibTrans" cxnId="{95153E4D-9F13-48EF-8E32-A8AC0ABE6A2B}">
      <dgm:prSet/>
      <dgm:spPr/>
      <dgm:t>
        <a:bodyPr/>
        <a:lstStyle/>
        <a:p>
          <a:endParaRPr lang="pl-PL" sz="4800"/>
        </a:p>
      </dgm:t>
    </dgm:pt>
    <dgm:pt modelId="{CA59F1EE-E39A-4837-8FB3-2BEA7F462C41}" type="parTrans" cxnId="{95153E4D-9F13-48EF-8E32-A8AC0ABE6A2B}">
      <dgm:prSet/>
      <dgm:spPr/>
      <dgm:t>
        <a:bodyPr/>
        <a:lstStyle/>
        <a:p>
          <a:endParaRPr lang="pl-PL" sz="4800"/>
        </a:p>
      </dgm:t>
    </dgm:pt>
    <dgm:pt modelId="{B35DE81C-801A-4130-9F3A-32C649E4ADA9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A10D428D-398C-4F4F-BBAE-5A8D08AE13AF}" type="parTrans" cxnId="{95E0C190-448E-4FA3-89E5-093A3BF8615D}">
      <dgm:prSet/>
      <dgm:spPr/>
      <dgm:t>
        <a:bodyPr/>
        <a:lstStyle/>
        <a:p>
          <a:endParaRPr lang="pl-PL"/>
        </a:p>
      </dgm:t>
    </dgm:pt>
    <dgm:pt modelId="{629830A8-BB03-46B4-A30A-6D958081E277}" type="sibTrans" cxnId="{95E0C190-448E-4FA3-89E5-093A3BF8615D}">
      <dgm:prSet/>
      <dgm:spPr/>
      <dgm:t>
        <a:bodyPr/>
        <a:lstStyle/>
        <a:p>
          <a:endParaRPr lang="pl-PL"/>
        </a:p>
      </dgm:t>
    </dgm:pt>
    <dgm:pt modelId="{A44F8FA4-6CDF-4F03-960B-708FC51396DC}" type="pres">
      <dgm:prSet presAssocID="{C7E4EAB8-C333-4747-8AC4-2C9D55C0C2A1}" presName="linear" presStyleCnt="0">
        <dgm:presLayoutVars>
          <dgm:animLvl val="lvl"/>
          <dgm:resizeHandles val="exact"/>
        </dgm:presLayoutVars>
      </dgm:prSet>
      <dgm:spPr/>
    </dgm:pt>
    <dgm:pt modelId="{F12B93ED-7CE5-403D-BADB-2C8CB8CCB702}" type="pres">
      <dgm:prSet presAssocID="{B9B9B45D-6226-4AAB-8B4D-8729E359DF97}" presName="parentText" presStyleLbl="node1" presStyleIdx="0" presStyleCnt="1" custScaleY="24674" custLinFactNeighborX="-5618" custLinFactNeighborY="-57278">
        <dgm:presLayoutVars>
          <dgm:chMax val="0"/>
          <dgm:bulletEnabled val="1"/>
        </dgm:presLayoutVars>
      </dgm:prSet>
      <dgm:spPr/>
    </dgm:pt>
    <dgm:pt modelId="{A79AEC99-5840-4465-AD37-59032705F3B8}" type="pres">
      <dgm:prSet presAssocID="{B9B9B45D-6226-4AAB-8B4D-8729E359DF97}" presName="childText" presStyleLbl="revTx" presStyleIdx="0" presStyleCnt="1" custScaleY="142512" custLinFactNeighborX="695" custLinFactNeighborY="-40745">
        <dgm:presLayoutVars>
          <dgm:bulletEnabled val="1"/>
        </dgm:presLayoutVars>
      </dgm:prSet>
      <dgm:spPr/>
    </dgm:pt>
  </dgm:ptLst>
  <dgm:cxnLst>
    <dgm:cxn modelId="{41B5E514-3D53-4573-B962-0344C82FAC59}" type="presOf" srcId="{B35DE81C-801A-4130-9F3A-32C649E4ADA9}" destId="{A79AEC99-5840-4465-AD37-59032705F3B8}" srcOrd="0" destOrd="1" presId="urn:microsoft.com/office/officeart/2005/8/layout/vList2"/>
    <dgm:cxn modelId="{2270A420-C95F-480A-89AE-05F1994A2DD0}" srcId="{C7E4EAB8-C333-4747-8AC4-2C9D55C0C2A1}" destId="{B9B9B45D-6226-4AAB-8B4D-8729E359DF97}" srcOrd="0" destOrd="0" parTransId="{21B838FE-F5BB-40CD-8E01-00D2655AA6CD}" sibTransId="{31545C4B-9357-4CCC-AB53-754EC5460420}"/>
    <dgm:cxn modelId="{95153E4D-9F13-48EF-8E32-A8AC0ABE6A2B}" srcId="{B9B9B45D-6226-4AAB-8B4D-8729E359DF97}" destId="{872B8E09-96D4-483C-BBBE-5F4780AEDBFB}" srcOrd="0" destOrd="0" parTransId="{CA59F1EE-E39A-4837-8FB3-2BEA7F462C41}" sibTransId="{95057093-F7C4-4941-A93D-135AB0C7814D}"/>
    <dgm:cxn modelId="{C5ED8872-14B2-4EBE-B229-F40D74F95F30}" type="presOf" srcId="{C7E4EAB8-C333-4747-8AC4-2C9D55C0C2A1}" destId="{A44F8FA4-6CDF-4F03-960B-708FC51396DC}" srcOrd="0" destOrd="0" presId="urn:microsoft.com/office/officeart/2005/8/layout/vList2"/>
    <dgm:cxn modelId="{C1D14790-0F43-49F6-A1DF-6D09F344FFB9}" type="presOf" srcId="{872B8E09-96D4-483C-BBBE-5F4780AEDBFB}" destId="{A79AEC99-5840-4465-AD37-59032705F3B8}" srcOrd="0" destOrd="0" presId="urn:microsoft.com/office/officeart/2005/8/layout/vList2"/>
    <dgm:cxn modelId="{95E0C190-448E-4FA3-89E5-093A3BF8615D}" srcId="{B9B9B45D-6226-4AAB-8B4D-8729E359DF97}" destId="{B35DE81C-801A-4130-9F3A-32C649E4ADA9}" srcOrd="1" destOrd="0" parTransId="{A10D428D-398C-4F4F-BBAE-5A8D08AE13AF}" sibTransId="{629830A8-BB03-46B4-A30A-6D958081E277}"/>
    <dgm:cxn modelId="{3246B5B3-8A68-4F6F-B746-A7BC36A8A984}" type="presOf" srcId="{B9B9B45D-6226-4AAB-8B4D-8729E359DF97}" destId="{F12B93ED-7CE5-403D-BADB-2C8CB8CCB702}" srcOrd="0" destOrd="0" presId="urn:microsoft.com/office/officeart/2005/8/layout/vList2"/>
    <dgm:cxn modelId="{511B7270-CF22-49FE-9493-67610E10A0B2}" type="presParOf" srcId="{A44F8FA4-6CDF-4F03-960B-708FC51396DC}" destId="{F12B93ED-7CE5-403D-BADB-2C8CB8CCB702}" srcOrd="0" destOrd="0" presId="urn:microsoft.com/office/officeart/2005/8/layout/vList2"/>
    <dgm:cxn modelId="{BD024148-E614-4B4A-9677-74514756BB1B}" type="presParOf" srcId="{A44F8FA4-6CDF-4F03-960B-708FC51396DC}" destId="{A79AEC99-5840-4465-AD37-59032705F3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7E4EAB8-C333-4747-8AC4-2C9D55C0C2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9B9B45D-6226-4AAB-8B4D-8729E359DF97}">
      <dgm:prSet phldrT="[Tekst]" custT="1"/>
      <dgm:spPr>
        <a:solidFill>
          <a:srgbClr val="0A7B48"/>
        </a:solidFill>
      </dgm:spPr>
      <dgm:t>
        <a:bodyPr/>
        <a:lstStyle/>
        <a:p>
          <a:r>
            <a:rPr lang="pl-PL" sz="2000" b="1" dirty="0"/>
            <a:t>Inwestycje</a:t>
          </a:r>
        </a:p>
      </dgm:t>
    </dgm:pt>
    <dgm:pt modelId="{31545C4B-9357-4CCC-AB53-754EC5460420}" type="sibTrans" cxnId="{2270A420-C95F-480A-89AE-05F1994A2DD0}">
      <dgm:prSet/>
      <dgm:spPr/>
      <dgm:t>
        <a:bodyPr/>
        <a:lstStyle/>
        <a:p>
          <a:endParaRPr lang="pl-PL" sz="4800"/>
        </a:p>
      </dgm:t>
    </dgm:pt>
    <dgm:pt modelId="{21B838FE-F5BB-40CD-8E01-00D2655AA6CD}" type="parTrans" cxnId="{2270A420-C95F-480A-89AE-05F1994A2DD0}">
      <dgm:prSet/>
      <dgm:spPr/>
      <dgm:t>
        <a:bodyPr/>
        <a:lstStyle/>
        <a:p>
          <a:endParaRPr lang="pl-PL" sz="4800"/>
        </a:p>
      </dgm:t>
    </dgm:pt>
    <dgm:pt modelId="{872B8E09-96D4-483C-BBBE-5F4780AEDBFB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95057093-F7C4-4941-A93D-135AB0C7814D}" type="sibTrans" cxnId="{95153E4D-9F13-48EF-8E32-A8AC0ABE6A2B}">
      <dgm:prSet/>
      <dgm:spPr/>
      <dgm:t>
        <a:bodyPr/>
        <a:lstStyle/>
        <a:p>
          <a:endParaRPr lang="pl-PL" sz="4800"/>
        </a:p>
      </dgm:t>
    </dgm:pt>
    <dgm:pt modelId="{CA59F1EE-E39A-4837-8FB3-2BEA7F462C41}" type="parTrans" cxnId="{95153E4D-9F13-48EF-8E32-A8AC0ABE6A2B}">
      <dgm:prSet/>
      <dgm:spPr/>
      <dgm:t>
        <a:bodyPr/>
        <a:lstStyle/>
        <a:p>
          <a:endParaRPr lang="pl-PL" sz="4800"/>
        </a:p>
      </dgm:t>
    </dgm:pt>
    <dgm:pt modelId="{B35DE81C-801A-4130-9F3A-32C649E4ADA9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A10D428D-398C-4F4F-BBAE-5A8D08AE13AF}" type="parTrans" cxnId="{95E0C190-448E-4FA3-89E5-093A3BF8615D}">
      <dgm:prSet/>
      <dgm:spPr/>
      <dgm:t>
        <a:bodyPr/>
        <a:lstStyle/>
        <a:p>
          <a:endParaRPr lang="pl-PL"/>
        </a:p>
      </dgm:t>
    </dgm:pt>
    <dgm:pt modelId="{629830A8-BB03-46B4-A30A-6D958081E277}" type="sibTrans" cxnId="{95E0C190-448E-4FA3-89E5-093A3BF8615D}">
      <dgm:prSet/>
      <dgm:spPr/>
      <dgm:t>
        <a:bodyPr/>
        <a:lstStyle/>
        <a:p>
          <a:endParaRPr lang="pl-PL"/>
        </a:p>
      </dgm:t>
    </dgm:pt>
    <dgm:pt modelId="{A44F8FA4-6CDF-4F03-960B-708FC51396DC}" type="pres">
      <dgm:prSet presAssocID="{C7E4EAB8-C333-4747-8AC4-2C9D55C0C2A1}" presName="linear" presStyleCnt="0">
        <dgm:presLayoutVars>
          <dgm:animLvl val="lvl"/>
          <dgm:resizeHandles val="exact"/>
        </dgm:presLayoutVars>
      </dgm:prSet>
      <dgm:spPr/>
    </dgm:pt>
    <dgm:pt modelId="{F12B93ED-7CE5-403D-BADB-2C8CB8CCB702}" type="pres">
      <dgm:prSet presAssocID="{B9B9B45D-6226-4AAB-8B4D-8729E359DF97}" presName="parentText" presStyleLbl="node1" presStyleIdx="0" presStyleCnt="1" custScaleY="24674" custLinFactNeighborX="-4859" custLinFactNeighborY="-53750">
        <dgm:presLayoutVars>
          <dgm:chMax val="0"/>
          <dgm:bulletEnabled val="1"/>
        </dgm:presLayoutVars>
      </dgm:prSet>
      <dgm:spPr/>
    </dgm:pt>
    <dgm:pt modelId="{A79AEC99-5840-4465-AD37-59032705F3B8}" type="pres">
      <dgm:prSet presAssocID="{B9B9B45D-6226-4AAB-8B4D-8729E359DF97}" presName="childText" presStyleLbl="revTx" presStyleIdx="0" presStyleCnt="1" custScaleY="142512" custLinFactNeighborX="695" custLinFactNeighborY="-40745">
        <dgm:presLayoutVars>
          <dgm:bulletEnabled val="1"/>
        </dgm:presLayoutVars>
      </dgm:prSet>
      <dgm:spPr/>
    </dgm:pt>
  </dgm:ptLst>
  <dgm:cxnLst>
    <dgm:cxn modelId="{F6A24107-507C-4023-95A7-DFBC4BD97F58}" type="presOf" srcId="{B35DE81C-801A-4130-9F3A-32C649E4ADA9}" destId="{A79AEC99-5840-4465-AD37-59032705F3B8}" srcOrd="0" destOrd="1" presId="urn:microsoft.com/office/officeart/2005/8/layout/vList2"/>
    <dgm:cxn modelId="{2270A420-C95F-480A-89AE-05F1994A2DD0}" srcId="{C7E4EAB8-C333-4747-8AC4-2C9D55C0C2A1}" destId="{B9B9B45D-6226-4AAB-8B4D-8729E359DF97}" srcOrd="0" destOrd="0" parTransId="{21B838FE-F5BB-40CD-8E01-00D2655AA6CD}" sibTransId="{31545C4B-9357-4CCC-AB53-754EC5460420}"/>
    <dgm:cxn modelId="{23D89B34-72DC-44AF-BC3B-D1628AE9137D}" type="presOf" srcId="{C7E4EAB8-C333-4747-8AC4-2C9D55C0C2A1}" destId="{A44F8FA4-6CDF-4F03-960B-708FC51396DC}" srcOrd="0" destOrd="0" presId="urn:microsoft.com/office/officeart/2005/8/layout/vList2"/>
    <dgm:cxn modelId="{D887BE61-2CCA-4316-9A27-19322AB15AB8}" type="presOf" srcId="{B9B9B45D-6226-4AAB-8B4D-8729E359DF97}" destId="{F12B93ED-7CE5-403D-BADB-2C8CB8CCB702}" srcOrd="0" destOrd="0" presId="urn:microsoft.com/office/officeart/2005/8/layout/vList2"/>
    <dgm:cxn modelId="{95153E4D-9F13-48EF-8E32-A8AC0ABE6A2B}" srcId="{B9B9B45D-6226-4AAB-8B4D-8729E359DF97}" destId="{872B8E09-96D4-483C-BBBE-5F4780AEDBFB}" srcOrd="0" destOrd="0" parTransId="{CA59F1EE-E39A-4837-8FB3-2BEA7F462C41}" sibTransId="{95057093-F7C4-4941-A93D-135AB0C7814D}"/>
    <dgm:cxn modelId="{D854378F-B593-4BA8-99C3-A9A4F9D664FD}" type="presOf" srcId="{872B8E09-96D4-483C-BBBE-5F4780AEDBFB}" destId="{A79AEC99-5840-4465-AD37-59032705F3B8}" srcOrd="0" destOrd="0" presId="urn:microsoft.com/office/officeart/2005/8/layout/vList2"/>
    <dgm:cxn modelId="{95E0C190-448E-4FA3-89E5-093A3BF8615D}" srcId="{B9B9B45D-6226-4AAB-8B4D-8729E359DF97}" destId="{B35DE81C-801A-4130-9F3A-32C649E4ADA9}" srcOrd="1" destOrd="0" parTransId="{A10D428D-398C-4F4F-BBAE-5A8D08AE13AF}" sibTransId="{629830A8-BB03-46B4-A30A-6D958081E277}"/>
    <dgm:cxn modelId="{F32CA8D5-6AB1-4A8D-BC53-1F6CF8172BB4}" type="presParOf" srcId="{A44F8FA4-6CDF-4F03-960B-708FC51396DC}" destId="{F12B93ED-7CE5-403D-BADB-2C8CB8CCB702}" srcOrd="0" destOrd="0" presId="urn:microsoft.com/office/officeart/2005/8/layout/vList2"/>
    <dgm:cxn modelId="{1FFE917A-7C4D-487D-B833-AD03879E9D0F}" type="presParOf" srcId="{A44F8FA4-6CDF-4F03-960B-708FC51396DC}" destId="{A79AEC99-5840-4465-AD37-59032705F3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7E4EAB8-C333-4747-8AC4-2C9D55C0C2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9B9B45D-6226-4AAB-8B4D-8729E359DF97}">
      <dgm:prSet phldrT="[Tekst]" custT="1"/>
      <dgm:spPr>
        <a:solidFill>
          <a:srgbClr val="0A7B48"/>
        </a:solidFill>
      </dgm:spPr>
      <dgm:t>
        <a:bodyPr/>
        <a:lstStyle/>
        <a:p>
          <a:r>
            <a:rPr lang="pl-PL" sz="2000" b="1" dirty="0"/>
            <a:t>Inwestycje</a:t>
          </a:r>
        </a:p>
      </dgm:t>
    </dgm:pt>
    <dgm:pt modelId="{31545C4B-9357-4CCC-AB53-754EC5460420}" type="sibTrans" cxnId="{2270A420-C95F-480A-89AE-05F1994A2DD0}">
      <dgm:prSet/>
      <dgm:spPr/>
      <dgm:t>
        <a:bodyPr/>
        <a:lstStyle/>
        <a:p>
          <a:endParaRPr lang="pl-PL" sz="4800"/>
        </a:p>
      </dgm:t>
    </dgm:pt>
    <dgm:pt modelId="{21B838FE-F5BB-40CD-8E01-00D2655AA6CD}" type="parTrans" cxnId="{2270A420-C95F-480A-89AE-05F1994A2DD0}">
      <dgm:prSet/>
      <dgm:spPr/>
      <dgm:t>
        <a:bodyPr/>
        <a:lstStyle/>
        <a:p>
          <a:endParaRPr lang="pl-PL" sz="4800"/>
        </a:p>
      </dgm:t>
    </dgm:pt>
    <dgm:pt modelId="{872B8E09-96D4-483C-BBBE-5F4780AEDBFB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95057093-F7C4-4941-A93D-135AB0C7814D}" type="sibTrans" cxnId="{95153E4D-9F13-48EF-8E32-A8AC0ABE6A2B}">
      <dgm:prSet/>
      <dgm:spPr/>
      <dgm:t>
        <a:bodyPr/>
        <a:lstStyle/>
        <a:p>
          <a:endParaRPr lang="pl-PL" sz="4800"/>
        </a:p>
      </dgm:t>
    </dgm:pt>
    <dgm:pt modelId="{CA59F1EE-E39A-4837-8FB3-2BEA7F462C41}" type="parTrans" cxnId="{95153E4D-9F13-48EF-8E32-A8AC0ABE6A2B}">
      <dgm:prSet/>
      <dgm:spPr/>
      <dgm:t>
        <a:bodyPr/>
        <a:lstStyle/>
        <a:p>
          <a:endParaRPr lang="pl-PL" sz="4800"/>
        </a:p>
      </dgm:t>
    </dgm:pt>
    <dgm:pt modelId="{B35DE81C-801A-4130-9F3A-32C649E4ADA9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A10D428D-398C-4F4F-BBAE-5A8D08AE13AF}" type="parTrans" cxnId="{95E0C190-448E-4FA3-89E5-093A3BF8615D}">
      <dgm:prSet/>
      <dgm:spPr/>
      <dgm:t>
        <a:bodyPr/>
        <a:lstStyle/>
        <a:p>
          <a:endParaRPr lang="pl-PL"/>
        </a:p>
      </dgm:t>
    </dgm:pt>
    <dgm:pt modelId="{629830A8-BB03-46B4-A30A-6D958081E277}" type="sibTrans" cxnId="{95E0C190-448E-4FA3-89E5-093A3BF8615D}">
      <dgm:prSet/>
      <dgm:spPr/>
      <dgm:t>
        <a:bodyPr/>
        <a:lstStyle/>
        <a:p>
          <a:endParaRPr lang="pl-PL"/>
        </a:p>
      </dgm:t>
    </dgm:pt>
    <dgm:pt modelId="{A44F8FA4-6CDF-4F03-960B-708FC51396DC}" type="pres">
      <dgm:prSet presAssocID="{C7E4EAB8-C333-4747-8AC4-2C9D55C0C2A1}" presName="linear" presStyleCnt="0">
        <dgm:presLayoutVars>
          <dgm:animLvl val="lvl"/>
          <dgm:resizeHandles val="exact"/>
        </dgm:presLayoutVars>
      </dgm:prSet>
      <dgm:spPr/>
    </dgm:pt>
    <dgm:pt modelId="{F12B93ED-7CE5-403D-BADB-2C8CB8CCB702}" type="pres">
      <dgm:prSet presAssocID="{B9B9B45D-6226-4AAB-8B4D-8729E359DF97}" presName="parentText" presStyleLbl="node1" presStyleIdx="0" presStyleCnt="1" custScaleY="24674" custLinFactNeighborX="-4633" custLinFactNeighborY="-54925">
        <dgm:presLayoutVars>
          <dgm:chMax val="0"/>
          <dgm:bulletEnabled val="1"/>
        </dgm:presLayoutVars>
      </dgm:prSet>
      <dgm:spPr/>
    </dgm:pt>
    <dgm:pt modelId="{A79AEC99-5840-4465-AD37-59032705F3B8}" type="pres">
      <dgm:prSet presAssocID="{B9B9B45D-6226-4AAB-8B4D-8729E359DF97}" presName="childText" presStyleLbl="revTx" presStyleIdx="0" presStyleCnt="1" custScaleY="142512" custLinFactNeighborX="695" custLinFactNeighborY="-40745">
        <dgm:presLayoutVars>
          <dgm:bulletEnabled val="1"/>
        </dgm:presLayoutVars>
      </dgm:prSet>
      <dgm:spPr/>
    </dgm:pt>
  </dgm:ptLst>
  <dgm:cxnLst>
    <dgm:cxn modelId="{2270A420-C95F-480A-89AE-05F1994A2DD0}" srcId="{C7E4EAB8-C333-4747-8AC4-2C9D55C0C2A1}" destId="{B9B9B45D-6226-4AAB-8B4D-8729E359DF97}" srcOrd="0" destOrd="0" parTransId="{21B838FE-F5BB-40CD-8E01-00D2655AA6CD}" sibTransId="{31545C4B-9357-4CCC-AB53-754EC5460420}"/>
    <dgm:cxn modelId="{C6CC6522-1184-4264-97C0-C98448C00996}" type="presOf" srcId="{B9B9B45D-6226-4AAB-8B4D-8729E359DF97}" destId="{F12B93ED-7CE5-403D-BADB-2C8CB8CCB702}" srcOrd="0" destOrd="0" presId="urn:microsoft.com/office/officeart/2005/8/layout/vList2"/>
    <dgm:cxn modelId="{E4067040-E2E8-47DA-A87F-29C9D1AD319E}" type="presOf" srcId="{B35DE81C-801A-4130-9F3A-32C649E4ADA9}" destId="{A79AEC99-5840-4465-AD37-59032705F3B8}" srcOrd="0" destOrd="1" presId="urn:microsoft.com/office/officeart/2005/8/layout/vList2"/>
    <dgm:cxn modelId="{95153E4D-9F13-48EF-8E32-A8AC0ABE6A2B}" srcId="{B9B9B45D-6226-4AAB-8B4D-8729E359DF97}" destId="{872B8E09-96D4-483C-BBBE-5F4780AEDBFB}" srcOrd="0" destOrd="0" parTransId="{CA59F1EE-E39A-4837-8FB3-2BEA7F462C41}" sibTransId="{95057093-F7C4-4941-A93D-135AB0C7814D}"/>
    <dgm:cxn modelId="{95E0C190-448E-4FA3-89E5-093A3BF8615D}" srcId="{B9B9B45D-6226-4AAB-8B4D-8729E359DF97}" destId="{B35DE81C-801A-4130-9F3A-32C649E4ADA9}" srcOrd="1" destOrd="0" parTransId="{A10D428D-398C-4F4F-BBAE-5A8D08AE13AF}" sibTransId="{629830A8-BB03-46B4-A30A-6D958081E277}"/>
    <dgm:cxn modelId="{92E69794-8EEF-47FC-9333-8C66DF8AF41E}" type="presOf" srcId="{C7E4EAB8-C333-4747-8AC4-2C9D55C0C2A1}" destId="{A44F8FA4-6CDF-4F03-960B-708FC51396DC}" srcOrd="0" destOrd="0" presId="urn:microsoft.com/office/officeart/2005/8/layout/vList2"/>
    <dgm:cxn modelId="{BD2B41A2-4505-4B66-B641-9A76A4D4DFA4}" type="presOf" srcId="{872B8E09-96D4-483C-BBBE-5F4780AEDBFB}" destId="{A79AEC99-5840-4465-AD37-59032705F3B8}" srcOrd="0" destOrd="0" presId="urn:microsoft.com/office/officeart/2005/8/layout/vList2"/>
    <dgm:cxn modelId="{4E81046A-E8E3-4305-8211-BBA32944A006}" type="presParOf" srcId="{A44F8FA4-6CDF-4F03-960B-708FC51396DC}" destId="{F12B93ED-7CE5-403D-BADB-2C8CB8CCB702}" srcOrd="0" destOrd="0" presId="urn:microsoft.com/office/officeart/2005/8/layout/vList2"/>
    <dgm:cxn modelId="{56A39451-19DB-4565-B591-632586E39196}" type="presParOf" srcId="{A44F8FA4-6CDF-4F03-960B-708FC51396DC}" destId="{A79AEC99-5840-4465-AD37-59032705F3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C7E4EAB8-C333-4747-8AC4-2C9D55C0C2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9B9B45D-6226-4AAB-8B4D-8729E359DF97}">
      <dgm:prSet phldrT="[Tekst]" custT="1"/>
      <dgm:spPr>
        <a:solidFill>
          <a:srgbClr val="0A7B48"/>
        </a:solidFill>
      </dgm:spPr>
      <dgm:t>
        <a:bodyPr/>
        <a:lstStyle/>
        <a:p>
          <a:r>
            <a:rPr lang="pl-PL" sz="2000" b="1" dirty="0"/>
            <a:t>Inwestycje</a:t>
          </a:r>
        </a:p>
      </dgm:t>
    </dgm:pt>
    <dgm:pt modelId="{31545C4B-9357-4CCC-AB53-754EC5460420}" type="sibTrans" cxnId="{2270A420-C95F-480A-89AE-05F1994A2DD0}">
      <dgm:prSet/>
      <dgm:spPr/>
      <dgm:t>
        <a:bodyPr/>
        <a:lstStyle/>
        <a:p>
          <a:endParaRPr lang="pl-PL" sz="4800"/>
        </a:p>
      </dgm:t>
    </dgm:pt>
    <dgm:pt modelId="{21B838FE-F5BB-40CD-8E01-00D2655AA6CD}" type="parTrans" cxnId="{2270A420-C95F-480A-89AE-05F1994A2DD0}">
      <dgm:prSet/>
      <dgm:spPr/>
      <dgm:t>
        <a:bodyPr/>
        <a:lstStyle/>
        <a:p>
          <a:endParaRPr lang="pl-PL" sz="4800"/>
        </a:p>
      </dgm:t>
    </dgm:pt>
    <dgm:pt modelId="{872B8E09-96D4-483C-BBBE-5F4780AEDBFB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95057093-F7C4-4941-A93D-135AB0C7814D}" type="sibTrans" cxnId="{95153E4D-9F13-48EF-8E32-A8AC0ABE6A2B}">
      <dgm:prSet/>
      <dgm:spPr/>
      <dgm:t>
        <a:bodyPr/>
        <a:lstStyle/>
        <a:p>
          <a:endParaRPr lang="pl-PL" sz="4800"/>
        </a:p>
      </dgm:t>
    </dgm:pt>
    <dgm:pt modelId="{CA59F1EE-E39A-4837-8FB3-2BEA7F462C41}" type="parTrans" cxnId="{95153E4D-9F13-48EF-8E32-A8AC0ABE6A2B}">
      <dgm:prSet/>
      <dgm:spPr/>
      <dgm:t>
        <a:bodyPr/>
        <a:lstStyle/>
        <a:p>
          <a:endParaRPr lang="pl-PL" sz="4800"/>
        </a:p>
      </dgm:t>
    </dgm:pt>
    <dgm:pt modelId="{B35DE81C-801A-4130-9F3A-32C649E4ADA9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A10D428D-398C-4F4F-BBAE-5A8D08AE13AF}" type="parTrans" cxnId="{95E0C190-448E-4FA3-89E5-093A3BF8615D}">
      <dgm:prSet/>
      <dgm:spPr/>
      <dgm:t>
        <a:bodyPr/>
        <a:lstStyle/>
        <a:p>
          <a:endParaRPr lang="pl-PL"/>
        </a:p>
      </dgm:t>
    </dgm:pt>
    <dgm:pt modelId="{629830A8-BB03-46B4-A30A-6D958081E277}" type="sibTrans" cxnId="{95E0C190-448E-4FA3-89E5-093A3BF8615D}">
      <dgm:prSet/>
      <dgm:spPr/>
      <dgm:t>
        <a:bodyPr/>
        <a:lstStyle/>
        <a:p>
          <a:endParaRPr lang="pl-PL"/>
        </a:p>
      </dgm:t>
    </dgm:pt>
    <dgm:pt modelId="{A44F8FA4-6CDF-4F03-960B-708FC51396DC}" type="pres">
      <dgm:prSet presAssocID="{C7E4EAB8-C333-4747-8AC4-2C9D55C0C2A1}" presName="linear" presStyleCnt="0">
        <dgm:presLayoutVars>
          <dgm:animLvl val="lvl"/>
          <dgm:resizeHandles val="exact"/>
        </dgm:presLayoutVars>
      </dgm:prSet>
      <dgm:spPr/>
    </dgm:pt>
    <dgm:pt modelId="{F12B93ED-7CE5-403D-BADB-2C8CB8CCB702}" type="pres">
      <dgm:prSet presAssocID="{B9B9B45D-6226-4AAB-8B4D-8729E359DF97}" presName="parentText" presStyleLbl="node1" presStyleIdx="0" presStyleCnt="1" custScaleY="24674" custLinFactNeighborX="-3733" custLinFactNeighborY="-54080">
        <dgm:presLayoutVars>
          <dgm:chMax val="0"/>
          <dgm:bulletEnabled val="1"/>
        </dgm:presLayoutVars>
      </dgm:prSet>
      <dgm:spPr/>
    </dgm:pt>
    <dgm:pt modelId="{A79AEC99-5840-4465-AD37-59032705F3B8}" type="pres">
      <dgm:prSet presAssocID="{B9B9B45D-6226-4AAB-8B4D-8729E359DF97}" presName="childText" presStyleLbl="revTx" presStyleIdx="0" presStyleCnt="1" custScaleY="142512" custLinFactNeighborX="695" custLinFactNeighborY="-40745">
        <dgm:presLayoutVars>
          <dgm:bulletEnabled val="1"/>
        </dgm:presLayoutVars>
      </dgm:prSet>
      <dgm:spPr/>
    </dgm:pt>
  </dgm:ptLst>
  <dgm:cxnLst>
    <dgm:cxn modelId="{06CB8905-0CDD-4FD2-AFB0-3DC282C31073}" type="presOf" srcId="{C7E4EAB8-C333-4747-8AC4-2C9D55C0C2A1}" destId="{A44F8FA4-6CDF-4F03-960B-708FC51396DC}" srcOrd="0" destOrd="0" presId="urn:microsoft.com/office/officeart/2005/8/layout/vList2"/>
    <dgm:cxn modelId="{07DBB517-92CE-46F5-9AC1-064DBA058428}" type="presOf" srcId="{B9B9B45D-6226-4AAB-8B4D-8729E359DF97}" destId="{F12B93ED-7CE5-403D-BADB-2C8CB8CCB702}" srcOrd="0" destOrd="0" presId="urn:microsoft.com/office/officeart/2005/8/layout/vList2"/>
    <dgm:cxn modelId="{2270A420-C95F-480A-89AE-05F1994A2DD0}" srcId="{C7E4EAB8-C333-4747-8AC4-2C9D55C0C2A1}" destId="{B9B9B45D-6226-4AAB-8B4D-8729E359DF97}" srcOrd="0" destOrd="0" parTransId="{21B838FE-F5BB-40CD-8E01-00D2655AA6CD}" sibTransId="{31545C4B-9357-4CCC-AB53-754EC5460420}"/>
    <dgm:cxn modelId="{95153E4D-9F13-48EF-8E32-A8AC0ABE6A2B}" srcId="{B9B9B45D-6226-4AAB-8B4D-8729E359DF97}" destId="{872B8E09-96D4-483C-BBBE-5F4780AEDBFB}" srcOrd="0" destOrd="0" parTransId="{CA59F1EE-E39A-4837-8FB3-2BEA7F462C41}" sibTransId="{95057093-F7C4-4941-A93D-135AB0C7814D}"/>
    <dgm:cxn modelId="{91197D4F-5ED3-4312-9114-034F2DE22460}" type="presOf" srcId="{872B8E09-96D4-483C-BBBE-5F4780AEDBFB}" destId="{A79AEC99-5840-4465-AD37-59032705F3B8}" srcOrd="0" destOrd="0" presId="urn:microsoft.com/office/officeart/2005/8/layout/vList2"/>
    <dgm:cxn modelId="{95E0C190-448E-4FA3-89E5-093A3BF8615D}" srcId="{B9B9B45D-6226-4AAB-8B4D-8729E359DF97}" destId="{B35DE81C-801A-4130-9F3A-32C649E4ADA9}" srcOrd="1" destOrd="0" parTransId="{A10D428D-398C-4F4F-BBAE-5A8D08AE13AF}" sibTransId="{629830A8-BB03-46B4-A30A-6D958081E277}"/>
    <dgm:cxn modelId="{3FFA22D9-E20F-4F11-A19C-69F8D622AEB5}" type="presOf" srcId="{B35DE81C-801A-4130-9F3A-32C649E4ADA9}" destId="{A79AEC99-5840-4465-AD37-59032705F3B8}" srcOrd="0" destOrd="1" presId="urn:microsoft.com/office/officeart/2005/8/layout/vList2"/>
    <dgm:cxn modelId="{B57B75E2-F143-4E63-A093-CC01387E7F39}" type="presParOf" srcId="{A44F8FA4-6CDF-4F03-960B-708FC51396DC}" destId="{F12B93ED-7CE5-403D-BADB-2C8CB8CCB702}" srcOrd="0" destOrd="0" presId="urn:microsoft.com/office/officeart/2005/8/layout/vList2"/>
    <dgm:cxn modelId="{73034AE1-27C2-4EA0-8705-3095EBDED18E}" type="presParOf" srcId="{A44F8FA4-6CDF-4F03-960B-708FC51396DC}" destId="{A79AEC99-5840-4465-AD37-59032705F3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C7E4EAB8-C333-4747-8AC4-2C9D55C0C2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9B9B45D-6226-4AAB-8B4D-8729E359DF97}">
      <dgm:prSet phldrT="[Tekst]" custT="1"/>
      <dgm:spPr>
        <a:solidFill>
          <a:srgbClr val="0A7B48"/>
        </a:solidFill>
      </dgm:spPr>
      <dgm:t>
        <a:bodyPr/>
        <a:lstStyle/>
        <a:p>
          <a:r>
            <a:rPr lang="pl-PL" sz="2000" b="1" dirty="0"/>
            <a:t>Inwestycje</a:t>
          </a:r>
        </a:p>
      </dgm:t>
    </dgm:pt>
    <dgm:pt modelId="{31545C4B-9357-4CCC-AB53-754EC5460420}" type="sibTrans" cxnId="{2270A420-C95F-480A-89AE-05F1994A2DD0}">
      <dgm:prSet/>
      <dgm:spPr/>
      <dgm:t>
        <a:bodyPr/>
        <a:lstStyle/>
        <a:p>
          <a:endParaRPr lang="pl-PL" sz="4800"/>
        </a:p>
      </dgm:t>
    </dgm:pt>
    <dgm:pt modelId="{21B838FE-F5BB-40CD-8E01-00D2655AA6CD}" type="parTrans" cxnId="{2270A420-C95F-480A-89AE-05F1994A2DD0}">
      <dgm:prSet/>
      <dgm:spPr/>
      <dgm:t>
        <a:bodyPr/>
        <a:lstStyle/>
        <a:p>
          <a:endParaRPr lang="pl-PL" sz="4800"/>
        </a:p>
      </dgm:t>
    </dgm:pt>
    <dgm:pt modelId="{872B8E09-96D4-483C-BBBE-5F4780AEDBFB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95057093-F7C4-4941-A93D-135AB0C7814D}" type="sibTrans" cxnId="{95153E4D-9F13-48EF-8E32-A8AC0ABE6A2B}">
      <dgm:prSet/>
      <dgm:spPr/>
      <dgm:t>
        <a:bodyPr/>
        <a:lstStyle/>
        <a:p>
          <a:endParaRPr lang="pl-PL" sz="4800"/>
        </a:p>
      </dgm:t>
    </dgm:pt>
    <dgm:pt modelId="{CA59F1EE-E39A-4837-8FB3-2BEA7F462C41}" type="parTrans" cxnId="{95153E4D-9F13-48EF-8E32-A8AC0ABE6A2B}">
      <dgm:prSet/>
      <dgm:spPr/>
      <dgm:t>
        <a:bodyPr/>
        <a:lstStyle/>
        <a:p>
          <a:endParaRPr lang="pl-PL" sz="4800"/>
        </a:p>
      </dgm:t>
    </dgm:pt>
    <dgm:pt modelId="{B35DE81C-801A-4130-9F3A-32C649E4ADA9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A10D428D-398C-4F4F-BBAE-5A8D08AE13AF}" type="parTrans" cxnId="{95E0C190-448E-4FA3-89E5-093A3BF8615D}">
      <dgm:prSet/>
      <dgm:spPr/>
      <dgm:t>
        <a:bodyPr/>
        <a:lstStyle/>
        <a:p>
          <a:endParaRPr lang="pl-PL"/>
        </a:p>
      </dgm:t>
    </dgm:pt>
    <dgm:pt modelId="{629830A8-BB03-46B4-A30A-6D958081E277}" type="sibTrans" cxnId="{95E0C190-448E-4FA3-89E5-093A3BF8615D}">
      <dgm:prSet/>
      <dgm:spPr/>
      <dgm:t>
        <a:bodyPr/>
        <a:lstStyle/>
        <a:p>
          <a:endParaRPr lang="pl-PL"/>
        </a:p>
      </dgm:t>
    </dgm:pt>
    <dgm:pt modelId="{A44F8FA4-6CDF-4F03-960B-708FC51396DC}" type="pres">
      <dgm:prSet presAssocID="{C7E4EAB8-C333-4747-8AC4-2C9D55C0C2A1}" presName="linear" presStyleCnt="0">
        <dgm:presLayoutVars>
          <dgm:animLvl val="lvl"/>
          <dgm:resizeHandles val="exact"/>
        </dgm:presLayoutVars>
      </dgm:prSet>
      <dgm:spPr/>
    </dgm:pt>
    <dgm:pt modelId="{F12B93ED-7CE5-403D-BADB-2C8CB8CCB702}" type="pres">
      <dgm:prSet presAssocID="{B9B9B45D-6226-4AAB-8B4D-8729E359DF97}" presName="parentText" presStyleLbl="node1" presStyleIdx="0" presStyleCnt="1" custScaleY="24674" custLinFactNeighborX="-4643" custLinFactNeighborY="-54683">
        <dgm:presLayoutVars>
          <dgm:chMax val="0"/>
          <dgm:bulletEnabled val="1"/>
        </dgm:presLayoutVars>
      </dgm:prSet>
      <dgm:spPr/>
    </dgm:pt>
    <dgm:pt modelId="{A79AEC99-5840-4465-AD37-59032705F3B8}" type="pres">
      <dgm:prSet presAssocID="{B9B9B45D-6226-4AAB-8B4D-8729E359DF97}" presName="childText" presStyleLbl="revTx" presStyleIdx="0" presStyleCnt="1" custScaleY="142512" custLinFactNeighborX="695" custLinFactNeighborY="-40745">
        <dgm:presLayoutVars>
          <dgm:bulletEnabled val="1"/>
        </dgm:presLayoutVars>
      </dgm:prSet>
      <dgm:spPr/>
    </dgm:pt>
  </dgm:ptLst>
  <dgm:cxnLst>
    <dgm:cxn modelId="{2270A420-C95F-480A-89AE-05F1994A2DD0}" srcId="{C7E4EAB8-C333-4747-8AC4-2C9D55C0C2A1}" destId="{B9B9B45D-6226-4AAB-8B4D-8729E359DF97}" srcOrd="0" destOrd="0" parTransId="{21B838FE-F5BB-40CD-8E01-00D2655AA6CD}" sibTransId="{31545C4B-9357-4CCC-AB53-754EC5460420}"/>
    <dgm:cxn modelId="{F5A61B3B-4510-464A-8540-507987EEEB6D}" type="presOf" srcId="{B9B9B45D-6226-4AAB-8B4D-8729E359DF97}" destId="{F12B93ED-7CE5-403D-BADB-2C8CB8CCB702}" srcOrd="0" destOrd="0" presId="urn:microsoft.com/office/officeart/2005/8/layout/vList2"/>
    <dgm:cxn modelId="{F7D0FE62-487B-45C3-B285-52220A71392F}" type="presOf" srcId="{872B8E09-96D4-483C-BBBE-5F4780AEDBFB}" destId="{A79AEC99-5840-4465-AD37-59032705F3B8}" srcOrd="0" destOrd="0" presId="urn:microsoft.com/office/officeart/2005/8/layout/vList2"/>
    <dgm:cxn modelId="{F4898A64-935B-4D7E-A292-B141988206A8}" type="presOf" srcId="{C7E4EAB8-C333-4747-8AC4-2C9D55C0C2A1}" destId="{A44F8FA4-6CDF-4F03-960B-708FC51396DC}" srcOrd="0" destOrd="0" presId="urn:microsoft.com/office/officeart/2005/8/layout/vList2"/>
    <dgm:cxn modelId="{95153E4D-9F13-48EF-8E32-A8AC0ABE6A2B}" srcId="{B9B9B45D-6226-4AAB-8B4D-8729E359DF97}" destId="{872B8E09-96D4-483C-BBBE-5F4780AEDBFB}" srcOrd="0" destOrd="0" parTransId="{CA59F1EE-E39A-4837-8FB3-2BEA7F462C41}" sibTransId="{95057093-F7C4-4941-A93D-135AB0C7814D}"/>
    <dgm:cxn modelId="{89EA0A70-493A-490A-8F13-5F92807A597A}" type="presOf" srcId="{B35DE81C-801A-4130-9F3A-32C649E4ADA9}" destId="{A79AEC99-5840-4465-AD37-59032705F3B8}" srcOrd="0" destOrd="1" presId="urn:microsoft.com/office/officeart/2005/8/layout/vList2"/>
    <dgm:cxn modelId="{95E0C190-448E-4FA3-89E5-093A3BF8615D}" srcId="{B9B9B45D-6226-4AAB-8B4D-8729E359DF97}" destId="{B35DE81C-801A-4130-9F3A-32C649E4ADA9}" srcOrd="1" destOrd="0" parTransId="{A10D428D-398C-4F4F-BBAE-5A8D08AE13AF}" sibTransId="{629830A8-BB03-46B4-A30A-6D958081E277}"/>
    <dgm:cxn modelId="{A19FC721-2007-432C-85A3-F23CAA54A48D}" type="presParOf" srcId="{A44F8FA4-6CDF-4F03-960B-708FC51396DC}" destId="{F12B93ED-7CE5-403D-BADB-2C8CB8CCB702}" srcOrd="0" destOrd="0" presId="urn:microsoft.com/office/officeart/2005/8/layout/vList2"/>
    <dgm:cxn modelId="{46CE44A2-A8E2-422E-80B6-7E071CEBE6E1}" type="presParOf" srcId="{A44F8FA4-6CDF-4F03-960B-708FC51396DC}" destId="{A79AEC99-5840-4465-AD37-59032705F3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C7E4EAB8-C333-4747-8AC4-2C9D55C0C2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9B9B45D-6226-4AAB-8B4D-8729E359DF97}">
      <dgm:prSet phldrT="[Tekst]" custT="1"/>
      <dgm:spPr>
        <a:solidFill>
          <a:srgbClr val="0A7B48"/>
        </a:solidFill>
      </dgm:spPr>
      <dgm:t>
        <a:bodyPr/>
        <a:lstStyle/>
        <a:p>
          <a:r>
            <a:rPr lang="pl-PL" sz="2000" b="1" dirty="0"/>
            <a:t>Inwestycje</a:t>
          </a:r>
        </a:p>
      </dgm:t>
    </dgm:pt>
    <dgm:pt modelId="{31545C4B-9357-4CCC-AB53-754EC5460420}" type="sibTrans" cxnId="{2270A420-C95F-480A-89AE-05F1994A2DD0}">
      <dgm:prSet/>
      <dgm:spPr/>
      <dgm:t>
        <a:bodyPr/>
        <a:lstStyle/>
        <a:p>
          <a:endParaRPr lang="pl-PL" sz="4800"/>
        </a:p>
      </dgm:t>
    </dgm:pt>
    <dgm:pt modelId="{21B838FE-F5BB-40CD-8E01-00D2655AA6CD}" type="parTrans" cxnId="{2270A420-C95F-480A-89AE-05F1994A2DD0}">
      <dgm:prSet/>
      <dgm:spPr/>
      <dgm:t>
        <a:bodyPr/>
        <a:lstStyle/>
        <a:p>
          <a:endParaRPr lang="pl-PL" sz="4800"/>
        </a:p>
      </dgm:t>
    </dgm:pt>
    <dgm:pt modelId="{872B8E09-96D4-483C-BBBE-5F4780AEDBFB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95057093-F7C4-4941-A93D-135AB0C7814D}" type="sibTrans" cxnId="{95153E4D-9F13-48EF-8E32-A8AC0ABE6A2B}">
      <dgm:prSet/>
      <dgm:spPr/>
      <dgm:t>
        <a:bodyPr/>
        <a:lstStyle/>
        <a:p>
          <a:endParaRPr lang="pl-PL" sz="4800"/>
        </a:p>
      </dgm:t>
    </dgm:pt>
    <dgm:pt modelId="{CA59F1EE-E39A-4837-8FB3-2BEA7F462C41}" type="parTrans" cxnId="{95153E4D-9F13-48EF-8E32-A8AC0ABE6A2B}">
      <dgm:prSet/>
      <dgm:spPr/>
      <dgm:t>
        <a:bodyPr/>
        <a:lstStyle/>
        <a:p>
          <a:endParaRPr lang="pl-PL" sz="4800"/>
        </a:p>
      </dgm:t>
    </dgm:pt>
    <dgm:pt modelId="{B35DE81C-801A-4130-9F3A-32C649E4ADA9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A10D428D-398C-4F4F-BBAE-5A8D08AE13AF}" type="parTrans" cxnId="{95E0C190-448E-4FA3-89E5-093A3BF8615D}">
      <dgm:prSet/>
      <dgm:spPr/>
      <dgm:t>
        <a:bodyPr/>
        <a:lstStyle/>
        <a:p>
          <a:endParaRPr lang="pl-PL"/>
        </a:p>
      </dgm:t>
    </dgm:pt>
    <dgm:pt modelId="{629830A8-BB03-46B4-A30A-6D958081E277}" type="sibTrans" cxnId="{95E0C190-448E-4FA3-89E5-093A3BF8615D}">
      <dgm:prSet/>
      <dgm:spPr/>
      <dgm:t>
        <a:bodyPr/>
        <a:lstStyle/>
        <a:p>
          <a:endParaRPr lang="pl-PL"/>
        </a:p>
      </dgm:t>
    </dgm:pt>
    <dgm:pt modelId="{A44F8FA4-6CDF-4F03-960B-708FC51396DC}" type="pres">
      <dgm:prSet presAssocID="{C7E4EAB8-C333-4747-8AC4-2C9D55C0C2A1}" presName="linear" presStyleCnt="0">
        <dgm:presLayoutVars>
          <dgm:animLvl val="lvl"/>
          <dgm:resizeHandles val="exact"/>
        </dgm:presLayoutVars>
      </dgm:prSet>
      <dgm:spPr/>
    </dgm:pt>
    <dgm:pt modelId="{F12B93ED-7CE5-403D-BADB-2C8CB8CCB702}" type="pres">
      <dgm:prSet presAssocID="{B9B9B45D-6226-4AAB-8B4D-8729E359DF97}" presName="parentText" presStyleLbl="node1" presStyleIdx="0" presStyleCnt="1" custScaleY="24674" custLinFactNeighborX="-4853" custLinFactNeighborY="-58228">
        <dgm:presLayoutVars>
          <dgm:chMax val="0"/>
          <dgm:bulletEnabled val="1"/>
        </dgm:presLayoutVars>
      </dgm:prSet>
      <dgm:spPr/>
    </dgm:pt>
    <dgm:pt modelId="{A79AEC99-5840-4465-AD37-59032705F3B8}" type="pres">
      <dgm:prSet presAssocID="{B9B9B45D-6226-4AAB-8B4D-8729E359DF97}" presName="childText" presStyleLbl="revTx" presStyleIdx="0" presStyleCnt="1" custScaleY="142512" custLinFactNeighborX="695" custLinFactNeighborY="-40745">
        <dgm:presLayoutVars>
          <dgm:bulletEnabled val="1"/>
        </dgm:presLayoutVars>
      </dgm:prSet>
      <dgm:spPr/>
    </dgm:pt>
  </dgm:ptLst>
  <dgm:cxnLst>
    <dgm:cxn modelId="{2270A420-C95F-480A-89AE-05F1994A2DD0}" srcId="{C7E4EAB8-C333-4747-8AC4-2C9D55C0C2A1}" destId="{B9B9B45D-6226-4AAB-8B4D-8729E359DF97}" srcOrd="0" destOrd="0" parTransId="{21B838FE-F5BB-40CD-8E01-00D2655AA6CD}" sibTransId="{31545C4B-9357-4CCC-AB53-754EC5460420}"/>
    <dgm:cxn modelId="{95153E4D-9F13-48EF-8E32-A8AC0ABE6A2B}" srcId="{B9B9B45D-6226-4AAB-8B4D-8729E359DF97}" destId="{872B8E09-96D4-483C-BBBE-5F4780AEDBFB}" srcOrd="0" destOrd="0" parTransId="{CA59F1EE-E39A-4837-8FB3-2BEA7F462C41}" sibTransId="{95057093-F7C4-4941-A93D-135AB0C7814D}"/>
    <dgm:cxn modelId="{9F163950-DA03-40FC-BD08-E032C0E3239E}" type="presOf" srcId="{C7E4EAB8-C333-4747-8AC4-2C9D55C0C2A1}" destId="{A44F8FA4-6CDF-4F03-960B-708FC51396DC}" srcOrd="0" destOrd="0" presId="urn:microsoft.com/office/officeart/2005/8/layout/vList2"/>
    <dgm:cxn modelId="{95E0C190-448E-4FA3-89E5-093A3BF8615D}" srcId="{B9B9B45D-6226-4AAB-8B4D-8729E359DF97}" destId="{B35DE81C-801A-4130-9F3A-32C649E4ADA9}" srcOrd="1" destOrd="0" parTransId="{A10D428D-398C-4F4F-BBAE-5A8D08AE13AF}" sibTransId="{629830A8-BB03-46B4-A30A-6D958081E277}"/>
    <dgm:cxn modelId="{027D86D2-BEE3-4CF1-B633-849FD86167D6}" type="presOf" srcId="{B9B9B45D-6226-4AAB-8B4D-8729E359DF97}" destId="{F12B93ED-7CE5-403D-BADB-2C8CB8CCB702}" srcOrd="0" destOrd="0" presId="urn:microsoft.com/office/officeart/2005/8/layout/vList2"/>
    <dgm:cxn modelId="{0C3190F4-E6E8-40A2-A40F-8403C97F2086}" type="presOf" srcId="{B35DE81C-801A-4130-9F3A-32C649E4ADA9}" destId="{A79AEC99-5840-4465-AD37-59032705F3B8}" srcOrd="0" destOrd="1" presId="urn:microsoft.com/office/officeart/2005/8/layout/vList2"/>
    <dgm:cxn modelId="{FA77D1FC-E3DB-4E8F-94A6-7D58E91D6C49}" type="presOf" srcId="{872B8E09-96D4-483C-BBBE-5F4780AEDBFB}" destId="{A79AEC99-5840-4465-AD37-59032705F3B8}" srcOrd="0" destOrd="0" presId="urn:microsoft.com/office/officeart/2005/8/layout/vList2"/>
    <dgm:cxn modelId="{56ABE403-AC14-4C06-B458-004CE2CD485F}" type="presParOf" srcId="{A44F8FA4-6CDF-4F03-960B-708FC51396DC}" destId="{F12B93ED-7CE5-403D-BADB-2C8CB8CCB702}" srcOrd="0" destOrd="0" presId="urn:microsoft.com/office/officeart/2005/8/layout/vList2"/>
    <dgm:cxn modelId="{ED78DC6C-689C-473D-BC45-762B8B11F76E}" type="presParOf" srcId="{A44F8FA4-6CDF-4F03-960B-708FC51396DC}" destId="{A79AEC99-5840-4465-AD37-59032705F3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C7E4EAB8-C333-4747-8AC4-2C9D55C0C2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9B9B45D-6226-4AAB-8B4D-8729E359DF97}">
      <dgm:prSet phldrT="[Tekst]" custT="1"/>
      <dgm:spPr>
        <a:solidFill>
          <a:srgbClr val="0A7B48"/>
        </a:solidFill>
      </dgm:spPr>
      <dgm:t>
        <a:bodyPr/>
        <a:lstStyle/>
        <a:p>
          <a:r>
            <a:rPr lang="pl-PL" sz="2000" b="1" dirty="0"/>
            <a:t>Inwestycje</a:t>
          </a:r>
        </a:p>
      </dgm:t>
    </dgm:pt>
    <dgm:pt modelId="{31545C4B-9357-4CCC-AB53-754EC5460420}" type="sibTrans" cxnId="{2270A420-C95F-480A-89AE-05F1994A2DD0}">
      <dgm:prSet/>
      <dgm:spPr/>
      <dgm:t>
        <a:bodyPr/>
        <a:lstStyle/>
        <a:p>
          <a:endParaRPr lang="pl-PL" sz="4800"/>
        </a:p>
      </dgm:t>
    </dgm:pt>
    <dgm:pt modelId="{21B838FE-F5BB-40CD-8E01-00D2655AA6CD}" type="parTrans" cxnId="{2270A420-C95F-480A-89AE-05F1994A2DD0}">
      <dgm:prSet/>
      <dgm:spPr/>
      <dgm:t>
        <a:bodyPr/>
        <a:lstStyle/>
        <a:p>
          <a:endParaRPr lang="pl-PL" sz="4800"/>
        </a:p>
      </dgm:t>
    </dgm:pt>
    <dgm:pt modelId="{872B8E09-96D4-483C-BBBE-5F4780AEDBFB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95057093-F7C4-4941-A93D-135AB0C7814D}" type="sibTrans" cxnId="{95153E4D-9F13-48EF-8E32-A8AC0ABE6A2B}">
      <dgm:prSet/>
      <dgm:spPr/>
      <dgm:t>
        <a:bodyPr/>
        <a:lstStyle/>
        <a:p>
          <a:endParaRPr lang="pl-PL" sz="4800"/>
        </a:p>
      </dgm:t>
    </dgm:pt>
    <dgm:pt modelId="{CA59F1EE-E39A-4837-8FB3-2BEA7F462C41}" type="parTrans" cxnId="{95153E4D-9F13-48EF-8E32-A8AC0ABE6A2B}">
      <dgm:prSet/>
      <dgm:spPr/>
      <dgm:t>
        <a:bodyPr/>
        <a:lstStyle/>
        <a:p>
          <a:endParaRPr lang="pl-PL" sz="4800"/>
        </a:p>
      </dgm:t>
    </dgm:pt>
    <dgm:pt modelId="{B35DE81C-801A-4130-9F3A-32C649E4ADA9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A10D428D-398C-4F4F-BBAE-5A8D08AE13AF}" type="parTrans" cxnId="{95E0C190-448E-4FA3-89E5-093A3BF8615D}">
      <dgm:prSet/>
      <dgm:spPr/>
      <dgm:t>
        <a:bodyPr/>
        <a:lstStyle/>
        <a:p>
          <a:endParaRPr lang="pl-PL"/>
        </a:p>
      </dgm:t>
    </dgm:pt>
    <dgm:pt modelId="{629830A8-BB03-46B4-A30A-6D958081E277}" type="sibTrans" cxnId="{95E0C190-448E-4FA3-89E5-093A3BF8615D}">
      <dgm:prSet/>
      <dgm:spPr/>
      <dgm:t>
        <a:bodyPr/>
        <a:lstStyle/>
        <a:p>
          <a:endParaRPr lang="pl-PL"/>
        </a:p>
      </dgm:t>
    </dgm:pt>
    <dgm:pt modelId="{A44F8FA4-6CDF-4F03-960B-708FC51396DC}" type="pres">
      <dgm:prSet presAssocID="{C7E4EAB8-C333-4747-8AC4-2C9D55C0C2A1}" presName="linear" presStyleCnt="0">
        <dgm:presLayoutVars>
          <dgm:animLvl val="lvl"/>
          <dgm:resizeHandles val="exact"/>
        </dgm:presLayoutVars>
      </dgm:prSet>
      <dgm:spPr/>
    </dgm:pt>
    <dgm:pt modelId="{F12B93ED-7CE5-403D-BADB-2C8CB8CCB702}" type="pres">
      <dgm:prSet presAssocID="{B9B9B45D-6226-4AAB-8B4D-8729E359DF97}" presName="parentText" presStyleLbl="node1" presStyleIdx="0" presStyleCnt="1" custScaleY="24674" custLinFactNeighborX="-4576" custLinFactNeighborY="-54775">
        <dgm:presLayoutVars>
          <dgm:chMax val="0"/>
          <dgm:bulletEnabled val="1"/>
        </dgm:presLayoutVars>
      </dgm:prSet>
      <dgm:spPr/>
    </dgm:pt>
    <dgm:pt modelId="{A79AEC99-5840-4465-AD37-59032705F3B8}" type="pres">
      <dgm:prSet presAssocID="{B9B9B45D-6226-4AAB-8B4D-8729E359DF97}" presName="childText" presStyleLbl="revTx" presStyleIdx="0" presStyleCnt="1" custScaleY="142512" custLinFactNeighborX="695" custLinFactNeighborY="-40745">
        <dgm:presLayoutVars>
          <dgm:bulletEnabled val="1"/>
        </dgm:presLayoutVars>
      </dgm:prSet>
      <dgm:spPr/>
    </dgm:pt>
  </dgm:ptLst>
  <dgm:cxnLst>
    <dgm:cxn modelId="{2270A420-C95F-480A-89AE-05F1994A2DD0}" srcId="{C7E4EAB8-C333-4747-8AC4-2C9D55C0C2A1}" destId="{B9B9B45D-6226-4AAB-8B4D-8729E359DF97}" srcOrd="0" destOrd="0" parTransId="{21B838FE-F5BB-40CD-8E01-00D2655AA6CD}" sibTransId="{31545C4B-9357-4CCC-AB53-754EC5460420}"/>
    <dgm:cxn modelId="{95153E4D-9F13-48EF-8E32-A8AC0ABE6A2B}" srcId="{B9B9B45D-6226-4AAB-8B4D-8729E359DF97}" destId="{872B8E09-96D4-483C-BBBE-5F4780AEDBFB}" srcOrd="0" destOrd="0" parTransId="{CA59F1EE-E39A-4837-8FB3-2BEA7F462C41}" sibTransId="{95057093-F7C4-4941-A93D-135AB0C7814D}"/>
    <dgm:cxn modelId="{6803797A-38FA-4616-9AA5-8C2EC132B058}" type="presOf" srcId="{872B8E09-96D4-483C-BBBE-5F4780AEDBFB}" destId="{A79AEC99-5840-4465-AD37-59032705F3B8}" srcOrd="0" destOrd="0" presId="urn:microsoft.com/office/officeart/2005/8/layout/vList2"/>
    <dgm:cxn modelId="{2DF00084-0612-415A-85EC-7D601ECD3DD3}" type="presOf" srcId="{C7E4EAB8-C333-4747-8AC4-2C9D55C0C2A1}" destId="{A44F8FA4-6CDF-4F03-960B-708FC51396DC}" srcOrd="0" destOrd="0" presId="urn:microsoft.com/office/officeart/2005/8/layout/vList2"/>
    <dgm:cxn modelId="{95E0C190-448E-4FA3-89E5-093A3BF8615D}" srcId="{B9B9B45D-6226-4AAB-8B4D-8729E359DF97}" destId="{B35DE81C-801A-4130-9F3A-32C649E4ADA9}" srcOrd="1" destOrd="0" parTransId="{A10D428D-398C-4F4F-BBAE-5A8D08AE13AF}" sibTransId="{629830A8-BB03-46B4-A30A-6D958081E277}"/>
    <dgm:cxn modelId="{59936ED8-BB59-48B0-B5B8-2F72525F1CE3}" type="presOf" srcId="{B9B9B45D-6226-4AAB-8B4D-8729E359DF97}" destId="{F12B93ED-7CE5-403D-BADB-2C8CB8CCB702}" srcOrd="0" destOrd="0" presId="urn:microsoft.com/office/officeart/2005/8/layout/vList2"/>
    <dgm:cxn modelId="{FD5A00FF-CD03-4D41-AEF2-53949E82123E}" type="presOf" srcId="{B35DE81C-801A-4130-9F3A-32C649E4ADA9}" destId="{A79AEC99-5840-4465-AD37-59032705F3B8}" srcOrd="0" destOrd="1" presId="urn:microsoft.com/office/officeart/2005/8/layout/vList2"/>
    <dgm:cxn modelId="{2DFA3F8E-CD10-4B2B-A1D0-22304395B417}" type="presParOf" srcId="{A44F8FA4-6CDF-4F03-960B-708FC51396DC}" destId="{F12B93ED-7CE5-403D-BADB-2C8CB8CCB702}" srcOrd="0" destOrd="0" presId="urn:microsoft.com/office/officeart/2005/8/layout/vList2"/>
    <dgm:cxn modelId="{AEE23CB0-EC57-4AC9-94BE-DB6791217E17}" type="presParOf" srcId="{A44F8FA4-6CDF-4F03-960B-708FC51396DC}" destId="{A79AEC99-5840-4465-AD37-59032705F3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E4EAB8-C333-4747-8AC4-2C9D55C0C2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9B9B45D-6226-4AAB-8B4D-8729E359DF97}">
      <dgm:prSet phldrT="[Tekst]" custT="1"/>
      <dgm:spPr>
        <a:solidFill>
          <a:srgbClr val="0A7B48"/>
        </a:solidFill>
      </dgm:spPr>
      <dgm:t>
        <a:bodyPr/>
        <a:lstStyle/>
        <a:p>
          <a:r>
            <a:rPr lang="pl-PL" sz="2000" b="1" dirty="0"/>
            <a:t>Inwestycje</a:t>
          </a:r>
        </a:p>
      </dgm:t>
    </dgm:pt>
    <dgm:pt modelId="{31545C4B-9357-4CCC-AB53-754EC5460420}" type="sibTrans" cxnId="{2270A420-C95F-480A-89AE-05F1994A2DD0}">
      <dgm:prSet/>
      <dgm:spPr/>
      <dgm:t>
        <a:bodyPr/>
        <a:lstStyle/>
        <a:p>
          <a:endParaRPr lang="pl-PL" sz="4800"/>
        </a:p>
      </dgm:t>
    </dgm:pt>
    <dgm:pt modelId="{21B838FE-F5BB-40CD-8E01-00D2655AA6CD}" type="parTrans" cxnId="{2270A420-C95F-480A-89AE-05F1994A2DD0}">
      <dgm:prSet/>
      <dgm:spPr/>
      <dgm:t>
        <a:bodyPr/>
        <a:lstStyle/>
        <a:p>
          <a:endParaRPr lang="pl-PL" sz="4800"/>
        </a:p>
      </dgm:t>
    </dgm:pt>
    <dgm:pt modelId="{872B8E09-96D4-483C-BBBE-5F4780AEDBFB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95057093-F7C4-4941-A93D-135AB0C7814D}" type="sibTrans" cxnId="{95153E4D-9F13-48EF-8E32-A8AC0ABE6A2B}">
      <dgm:prSet/>
      <dgm:spPr/>
      <dgm:t>
        <a:bodyPr/>
        <a:lstStyle/>
        <a:p>
          <a:endParaRPr lang="pl-PL" sz="4800"/>
        </a:p>
      </dgm:t>
    </dgm:pt>
    <dgm:pt modelId="{CA59F1EE-E39A-4837-8FB3-2BEA7F462C41}" type="parTrans" cxnId="{95153E4D-9F13-48EF-8E32-A8AC0ABE6A2B}">
      <dgm:prSet/>
      <dgm:spPr/>
      <dgm:t>
        <a:bodyPr/>
        <a:lstStyle/>
        <a:p>
          <a:endParaRPr lang="pl-PL" sz="4800"/>
        </a:p>
      </dgm:t>
    </dgm:pt>
    <dgm:pt modelId="{B35DE81C-801A-4130-9F3A-32C649E4ADA9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A10D428D-398C-4F4F-BBAE-5A8D08AE13AF}" type="parTrans" cxnId="{95E0C190-448E-4FA3-89E5-093A3BF8615D}">
      <dgm:prSet/>
      <dgm:spPr/>
      <dgm:t>
        <a:bodyPr/>
        <a:lstStyle/>
        <a:p>
          <a:endParaRPr lang="pl-PL"/>
        </a:p>
      </dgm:t>
    </dgm:pt>
    <dgm:pt modelId="{629830A8-BB03-46B4-A30A-6D958081E277}" type="sibTrans" cxnId="{95E0C190-448E-4FA3-89E5-093A3BF8615D}">
      <dgm:prSet/>
      <dgm:spPr/>
      <dgm:t>
        <a:bodyPr/>
        <a:lstStyle/>
        <a:p>
          <a:endParaRPr lang="pl-PL"/>
        </a:p>
      </dgm:t>
    </dgm:pt>
    <dgm:pt modelId="{A44F8FA4-6CDF-4F03-960B-708FC51396DC}" type="pres">
      <dgm:prSet presAssocID="{C7E4EAB8-C333-4747-8AC4-2C9D55C0C2A1}" presName="linear" presStyleCnt="0">
        <dgm:presLayoutVars>
          <dgm:animLvl val="lvl"/>
          <dgm:resizeHandles val="exact"/>
        </dgm:presLayoutVars>
      </dgm:prSet>
      <dgm:spPr/>
    </dgm:pt>
    <dgm:pt modelId="{F12B93ED-7CE5-403D-BADB-2C8CB8CCB702}" type="pres">
      <dgm:prSet presAssocID="{B9B9B45D-6226-4AAB-8B4D-8729E359DF97}" presName="parentText" presStyleLbl="node1" presStyleIdx="0" presStyleCnt="1" custScaleY="24674" custLinFactNeighborX="-5603" custLinFactNeighborY="-54534">
        <dgm:presLayoutVars>
          <dgm:chMax val="0"/>
          <dgm:bulletEnabled val="1"/>
        </dgm:presLayoutVars>
      </dgm:prSet>
      <dgm:spPr/>
    </dgm:pt>
    <dgm:pt modelId="{A79AEC99-5840-4465-AD37-59032705F3B8}" type="pres">
      <dgm:prSet presAssocID="{B9B9B45D-6226-4AAB-8B4D-8729E359DF97}" presName="childText" presStyleLbl="revTx" presStyleIdx="0" presStyleCnt="1" custScaleY="142512" custLinFactNeighborX="695" custLinFactNeighborY="-40745">
        <dgm:presLayoutVars>
          <dgm:bulletEnabled val="1"/>
        </dgm:presLayoutVars>
      </dgm:prSet>
      <dgm:spPr/>
    </dgm:pt>
  </dgm:ptLst>
  <dgm:cxnLst>
    <dgm:cxn modelId="{2270A420-C95F-480A-89AE-05F1994A2DD0}" srcId="{C7E4EAB8-C333-4747-8AC4-2C9D55C0C2A1}" destId="{B9B9B45D-6226-4AAB-8B4D-8729E359DF97}" srcOrd="0" destOrd="0" parTransId="{21B838FE-F5BB-40CD-8E01-00D2655AA6CD}" sibTransId="{31545C4B-9357-4CCC-AB53-754EC5460420}"/>
    <dgm:cxn modelId="{11F04045-DCD1-4E36-903E-632DE20931B3}" type="presOf" srcId="{B9B9B45D-6226-4AAB-8B4D-8729E359DF97}" destId="{F12B93ED-7CE5-403D-BADB-2C8CB8CCB702}" srcOrd="0" destOrd="0" presId="urn:microsoft.com/office/officeart/2005/8/layout/vList2"/>
    <dgm:cxn modelId="{95153E4D-9F13-48EF-8E32-A8AC0ABE6A2B}" srcId="{B9B9B45D-6226-4AAB-8B4D-8729E359DF97}" destId="{872B8E09-96D4-483C-BBBE-5F4780AEDBFB}" srcOrd="0" destOrd="0" parTransId="{CA59F1EE-E39A-4837-8FB3-2BEA7F462C41}" sibTransId="{95057093-F7C4-4941-A93D-135AB0C7814D}"/>
    <dgm:cxn modelId="{95E0C190-448E-4FA3-89E5-093A3BF8615D}" srcId="{B9B9B45D-6226-4AAB-8B4D-8729E359DF97}" destId="{B35DE81C-801A-4130-9F3A-32C649E4ADA9}" srcOrd="1" destOrd="0" parTransId="{A10D428D-398C-4F4F-BBAE-5A8D08AE13AF}" sibTransId="{629830A8-BB03-46B4-A30A-6D958081E277}"/>
    <dgm:cxn modelId="{4F632396-1C5D-4A52-84FA-323A64568B12}" type="presOf" srcId="{C7E4EAB8-C333-4747-8AC4-2C9D55C0C2A1}" destId="{A44F8FA4-6CDF-4F03-960B-708FC51396DC}" srcOrd="0" destOrd="0" presId="urn:microsoft.com/office/officeart/2005/8/layout/vList2"/>
    <dgm:cxn modelId="{13D200A2-CC7F-455C-8569-1D3C1520665B}" type="presOf" srcId="{872B8E09-96D4-483C-BBBE-5F4780AEDBFB}" destId="{A79AEC99-5840-4465-AD37-59032705F3B8}" srcOrd="0" destOrd="0" presId="urn:microsoft.com/office/officeart/2005/8/layout/vList2"/>
    <dgm:cxn modelId="{4D10EBF3-8FAE-4564-B57B-F0B289F6830A}" type="presOf" srcId="{B35DE81C-801A-4130-9F3A-32C649E4ADA9}" destId="{A79AEC99-5840-4465-AD37-59032705F3B8}" srcOrd="0" destOrd="1" presId="urn:microsoft.com/office/officeart/2005/8/layout/vList2"/>
    <dgm:cxn modelId="{6F72FE16-F5C7-47A0-B540-2FEE1BC669CE}" type="presParOf" srcId="{A44F8FA4-6CDF-4F03-960B-708FC51396DC}" destId="{F12B93ED-7CE5-403D-BADB-2C8CB8CCB702}" srcOrd="0" destOrd="0" presId="urn:microsoft.com/office/officeart/2005/8/layout/vList2"/>
    <dgm:cxn modelId="{F420685F-6CF1-45D4-8228-E64D5A49827E}" type="presParOf" srcId="{A44F8FA4-6CDF-4F03-960B-708FC51396DC}" destId="{A79AEC99-5840-4465-AD37-59032705F3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C7E4EAB8-C333-4747-8AC4-2C9D55C0C2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9B9B45D-6226-4AAB-8B4D-8729E359DF97}">
      <dgm:prSet phldrT="[Tekst]" custT="1"/>
      <dgm:spPr>
        <a:solidFill>
          <a:srgbClr val="0A7B48"/>
        </a:solidFill>
      </dgm:spPr>
      <dgm:t>
        <a:bodyPr/>
        <a:lstStyle/>
        <a:p>
          <a:r>
            <a:rPr lang="pl-PL" sz="2000" b="1" dirty="0"/>
            <a:t>Inwestycje</a:t>
          </a:r>
        </a:p>
      </dgm:t>
    </dgm:pt>
    <dgm:pt modelId="{31545C4B-9357-4CCC-AB53-754EC5460420}" type="sibTrans" cxnId="{2270A420-C95F-480A-89AE-05F1994A2DD0}">
      <dgm:prSet/>
      <dgm:spPr/>
      <dgm:t>
        <a:bodyPr/>
        <a:lstStyle/>
        <a:p>
          <a:endParaRPr lang="pl-PL" sz="4800"/>
        </a:p>
      </dgm:t>
    </dgm:pt>
    <dgm:pt modelId="{21B838FE-F5BB-40CD-8E01-00D2655AA6CD}" type="parTrans" cxnId="{2270A420-C95F-480A-89AE-05F1994A2DD0}">
      <dgm:prSet/>
      <dgm:spPr/>
      <dgm:t>
        <a:bodyPr/>
        <a:lstStyle/>
        <a:p>
          <a:endParaRPr lang="pl-PL" sz="4800"/>
        </a:p>
      </dgm:t>
    </dgm:pt>
    <dgm:pt modelId="{872B8E09-96D4-483C-BBBE-5F4780AEDBFB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95057093-F7C4-4941-A93D-135AB0C7814D}" type="sibTrans" cxnId="{95153E4D-9F13-48EF-8E32-A8AC0ABE6A2B}">
      <dgm:prSet/>
      <dgm:spPr/>
      <dgm:t>
        <a:bodyPr/>
        <a:lstStyle/>
        <a:p>
          <a:endParaRPr lang="pl-PL" sz="4800"/>
        </a:p>
      </dgm:t>
    </dgm:pt>
    <dgm:pt modelId="{CA59F1EE-E39A-4837-8FB3-2BEA7F462C41}" type="parTrans" cxnId="{95153E4D-9F13-48EF-8E32-A8AC0ABE6A2B}">
      <dgm:prSet/>
      <dgm:spPr/>
      <dgm:t>
        <a:bodyPr/>
        <a:lstStyle/>
        <a:p>
          <a:endParaRPr lang="pl-PL" sz="4800"/>
        </a:p>
      </dgm:t>
    </dgm:pt>
    <dgm:pt modelId="{B35DE81C-801A-4130-9F3A-32C649E4ADA9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A10D428D-398C-4F4F-BBAE-5A8D08AE13AF}" type="parTrans" cxnId="{95E0C190-448E-4FA3-89E5-093A3BF8615D}">
      <dgm:prSet/>
      <dgm:spPr/>
      <dgm:t>
        <a:bodyPr/>
        <a:lstStyle/>
        <a:p>
          <a:endParaRPr lang="pl-PL"/>
        </a:p>
      </dgm:t>
    </dgm:pt>
    <dgm:pt modelId="{629830A8-BB03-46B4-A30A-6D958081E277}" type="sibTrans" cxnId="{95E0C190-448E-4FA3-89E5-093A3BF8615D}">
      <dgm:prSet/>
      <dgm:spPr/>
      <dgm:t>
        <a:bodyPr/>
        <a:lstStyle/>
        <a:p>
          <a:endParaRPr lang="pl-PL"/>
        </a:p>
      </dgm:t>
    </dgm:pt>
    <dgm:pt modelId="{A44F8FA4-6CDF-4F03-960B-708FC51396DC}" type="pres">
      <dgm:prSet presAssocID="{C7E4EAB8-C333-4747-8AC4-2C9D55C0C2A1}" presName="linear" presStyleCnt="0">
        <dgm:presLayoutVars>
          <dgm:animLvl val="lvl"/>
          <dgm:resizeHandles val="exact"/>
        </dgm:presLayoutVars>
      </dgm:prSet>
      <dgm:spPr/>
    </dgm:pt>
    <dgm:pt modelId="{F12B93ED-7CE5-403D-BADB-2C8CB8CCB702}" type="pres">
      <dgm:prSet presAssocID="{B9B9B45D-6226-4AAB-8B4D-8729E359DF97}" presName="parentText" presStyleLbl="node1" presStyleIdx="0" presStyleCnt="1" custScaleY="24674" custLinFactNeighborX="-4743" custLinFactNeighborY="-56585">
        <dgm:presLayoutVars>
          <dgm:chMax val="0"/>
          <dgm:bulletEnabled val="1"/>
        </dgm:presLayoutVars>
      </dgm:prSet>
      <dgm:spPr/>
    </dgm:pt>
    <dgm:pt modelId="{A79AEC99-5840-4465-AD37-59032705F3B8}" type="pres">
      <dgm:prSet presAssocID="{B9B9B45D-6226-4AAB-8B4D-8729E359DF97}" presName="childText" presStyleLbl="revTx" presStyleIdx="0" presStyleCnt="1" custScaleY="142512" custLinFactNeighborX="695" custLinFactNeighborY="-40745">
        <dgm:presLayoutVars>
          <dgm:bulletEnabled val="1"/>
        </dgm:presLayoutVars>
      </dgm:prSet>
      <dgm:spPr/>
    </dgm:pt>
  </dgm:ptLst>
  <dgm:cxnLst>
    <dgm:cxn modelId="{6783CE19-2DAB-491E-9B3D-3FA3095C8D5D}" type="presOf" srcId="{872B8E09-96D4-483C-BBBE-5F4780AEDBFB}" destId="{A79AEC99-5840-4465-AD37-59032705F3B8}" srcOrd="0" destOrd="0" presId="urn:microsoft.com/office/officeart/2005/8/layout/vList2"/>
    <dgm:cxn modelId="{2270A420-C95F-480A-89AE-05F1994A2DD0}" srcId="{C7E4EAB8-C333-4747-8AC4-2C9D55C0C2A1}" destId="{B9B9B45D-6226-4AAB-8B4D-8729E359DF97}" srcOrd="0" destOrd="0" parTransId="{21B838FE-F5BB-40CD-8E01-00D2655AA6CD}" sibTransId="{31545C4B-9357-4CCC-AB53-754EC5460420}"/>
    <dgm:cxn modelId="{BF217733-A7C6-4354-8C6A-4278631EDF18}" type="presOf" srcId="{B35DE81C-801A-4130-9F3A-32C649E4ADA9}" destId="{A79AEC99-5840-4465-AD37-59032705F3B8}" srcOrd="0" destOrd="1" presId="urn:microsoft.com/office/officeart/2005/8/layout/vList2"/>
    <dgm:cxn modelId="{95153E4D-9F13-48EF-8E32-A8AC0ABE6A2B}" srcId="{B9B9B45D-6226-4AAB-8B4D-8729E359DF97}" destId="{872B8E09-96D4-483C-BBBE-5F4780AEDBFB}" srcOrd="0" destOrd="0" parTransId="{CA59F1EE-E39A-4837-8FB3-2BEA7F462C41}" sibTransId="{95057093-F7C4-4941-A93D-135AB0C7814D}"/>
    <dgm:cxn modelId="{C1A3AB71-D190-4FAD-86E2-6B5559BBBA45}" type="presOf" srcId="{B9B9B45D-6226-4AAB-8B4D-8729E359DF97}" destId="{F12B93ED-7CE5-403D-BADB-2C8CB8CCB702}" srcOrd="0" destOrd="0" presId="urn:microsoft.com/office/officeart/2005/8/layout/vList2"/>
    <dgm:cxn modelId="{95E0C190-448E-4FA3-89E5-093A3BF8615D}" srcId="{B9B9B45D-6226-4AAB-8B4D-8729E359DF97}" destId="{B35DE81C-801A-4130-9F3A-32C649E4ADA9}" srcOrd="1" destOrd="0" parTransId="{A10D428D-398C-4F4F-BBAE-5A8D08AE13AF}" sibTransId="{629830A8-BB03-46B4-A30A-6D958081E277}"/>
    <dgm:cxn modelId="{19FDE3EB-F135-4934-A813-3E42FC6239DA}" type="presOf" srcId="{C7E4EAB8-C333-4747-8AC4-2C9D55C0C2A1}" destId="{A44F8FA4-6CDF-4F03-960B-708FC51396DC}" srcOrd="0" destOrd="0" presId="urn:microsoft.com/office/officeart/2005/8/layout/vList2"/>
    <dgm:cxn modelId="{0119938B-526D-462A-A5A8-3D8AF4533F97}" type="presParOf" srcId="{A44F8FA4-6CDF-4F03-960B-708FC51396DC}" destId="{F12B93ED-7CE5-403D-BADB-2C8CB8CCB702}" srcOrd="0" destOrd="0" presId="urn:microsoft.com/office/officeart/2005/8/layout/vList2"/>
    <dgm:cxn modelId="{6A33D25F-2994-4441-83D5-57B2FC665ECA}" type="presParOf" srcId="{A44F8FA4-6CDF-4F03-960B-708FC51396DC}" destId="{A79AEC99-5840-4465-AD37-59032705F3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C7E4EAB8-C333-4747-8AC4-2C9D55C0C2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9B9B45D-6226-4AAB-8B4D-8729E359DF97}">
      <dgm:prSet phldrT="[Tekst]" custT="1"/>
      <dgm:spPr>
        <a:solidFill>
          <a:srgbClr val="0A7B48"/>
        </a:solidFill>
      </dgm:spPr>
      <dgm:t>
        <a:bodyPr/>
        <a:lstStyle/>
        <a:p>
          <a:r>
            <a:rPr lang="pl-PL" sz="2000" b="1" dirty="0"/>
            <a:t>Inwestycje</a:t>
          </a:r>
        </a:p>
      </dgm:t>
    </dgm:pt>
    <dgm:pt modelId="{31545C4B-9357-4CCC-AB53-754EC5460420}" type="sibTrans" cxnId="{2270A420-C95F-480A-89AE-05F1994A2DD0}">
      <dgm:prSet/>
      <dgm:spPr/>
      <dgm:t>
        <a:bodyPr/>
        <a:lstStyle/>
        <a:p>
          <a:endParaRPr lang="pl-PL" sz="4800"/>
        </a:p>
      </dgm:t>
    </dgm:pt>
    <dgm:pt modelId="{21B838FE-F5BB-40CD-8E01-00D2655AA6CD}" type="parTrans" cxnId="{2270A420-C95F-480A-89AE-05F1994A2DD0}">
      <dgm:prSet/>
      <dgm:spPr/>
      <dgm:t>
        <a:bodyPr/>
        <a:lstStyle/>
        <a:p>
          <a:endParaRPr lang="pl-PL" sz="4800"/>
        </a:p>
      </dgm:t>
    </dgm:pt>
    <dgm:pt modelId="{872B8E09-96D4-483C-BBBE-5F4780AEDBFB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95057093-F7C4-4941-A93D-135AB0C7814D}" type="sibTrans" cxnId="{95153E4D-9F13-48EF-8E32-A8AC0ABE6A2B}">
      <dgm:prSet/>
      <dgm:spPr/>
      <dgm:t>
        <a:bodyPr/>
        <a:lstStyle/>
        <a:p>
          <a:endParaRPr lang="pl-PL" sz="4800"/>
        </a:p>
      </dgm:t>
    </dgm:pt>
    <dgm:pt modelId="{CA59F1EE-E39A-4837-8FB3-2BEA7F462C41}" type="parTrans" cxnId="{95153E4D-9F13-48EF-8E32-A8AC0ABE6A2B}">
      <dgm:prSet/>
      <dgm:spPr/>
      <dgm:t>
        <a:bodyPr/>
        <a:lstStyle/>
        <a:p>
          <a:endParaRPr lang="pl-PL" sz="4800"/>
        </a:p>
      </dgm:t>
    </dgm:pt>
    <dgm:pt modelId="{B35DE81C-801A-4130-9F3A-32C649E4ADA9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A10D428D-398C-4F4F-BBAE-5A8D08AE13AF}" type="parTrans" cxnId="{95E0C190-448E-4FA3-89E5-093A3BF8615D}">
      <dgm:prSet/>
      <dgm:spPr/>
      <dgm:t>
        <a:bodyPr/>
        <a:lstStyle/>
        <a:p>
          <a:endParaRPr lang="pl-PL"/>
        </a:p>
      </dgm:t>
    </dgm:pt>
    <dgm:pt modelId="{629830A8-BB03-46B4-A30A-6D958081E277}" type="sibTrans" cxnId="{95E0C190-448E-4FA3-89E5-093A3BF8615D}">
      <dgm:prSet/>
      <dgm:spPr/>
      <dgm:t>
        <a:bodyPr/>
        <a:lstStyle/>
        <a:p>
          <a:endParaRPr lang="pl-PL"/>
        </a:p>
      </dgm:t>
    </dgm:pt>
    <dgm:pt modelId="{A44F8FA4-6CDF-4F03-960B-708FC51396DC}" type="pres">
      <dgm:prSet presAssocID="{C7E4EAB8-C333-4747-8AC4-2C9D55C0C2A1}" presName="linear" presStyleCnt="0">
        <dgm:presLayoutVars>
          <dgm:animLvl val="lvl"/>
          <dgm:resizeHandles val="exact"/>
        </dgm:presLayoutVars>
      </dgm:prSet>
      <dgm:spPr/>
    </dgm:pt>
    <dgm:pt modelId="{F12B93ED-7CE5-403D-BADB-2C8CB8CCB702}" type="pres">
      <dgm:prSet presAssocID="{B9B9B45D-6226-4AAB-8B4D-8729E359DF97}" presName="parentText" presStyleLbl="node1" presStyleIdx="0" presStyleCnt="1" custScaleY="24674" custLinFactNeighborX="-5618" custLinFactNeighborY="-54683">
        <dgm:presLayoutVars>
          <dgm:chMax val="0"/>
          <dgm:bulletEnabled val="1"/>
        </dgm:presLayoutVars>
      </dgm:prSet>
      <dgm:spPr/>
    </dgm:pt>
    <dgm:pt modelId="{A79AEC99-5840-4465-AD37-59032705F3B8}" type="pres">
      <dgm:prSet presAssocID="{B9B9B45D-6226-4AAB-8B4D-8729E359DF97}" presName="childText" presStyleLbl="revTx" presStyleIdx="0" presStyleCnt="1" custScaleY="142512" custLinFactNeighborX="695" custLinFactNeighborY="-40745">
        <dgm:presLayoutVars>
          <dgm:bulletEnabled val="1"/>
        </dgm:presLayoutVars>
      </dgm:prSet>
      <dgm:spPr/>
    </dgm:pt>
  </dgm:ptLst>
  <dgm:cxnLst>
    <dgm:cxn modelId="{93ACBB02-9ECD-47DB-94C8-DA1E2494DB9F}" type="presOf" srcId="{C7E4EAB8-C333-4747-8AC4-2C9D55C0C2A1}" destId="{A44F8FA4-6CDF-4F03-960B-708FC51396DC}" srcOrd="0" destOrd="0" presId="urn:microsoft.com/office/officeart/2005/8/layout/vList2"/>
    <dgm:cxn modelId="{2270A420-C95F-480A-89AE-05F1994A2DD0}" srcId="{C7E4EAB8-C333-4747-8AC4-2C9D55C0C2A1}" destId="{B9B9B45D-6226-4AAB-8B4D-8729E359DF97}" srcOrd="0" destOrd="0" parTransId="{21B838FE-F5BB-40CD-8E01-00D2655AA6CD}" sibTransId="{31545C4B-9357-4CCC-AB53-754EC5460420}"/>
    <dgm:cxn modelId="{954EFE4A-1C3E-4C62-A094-2E48923DE425}" type="presOf" srcId="{B9B9B45D-6226-4AAB-8B4D-8729E359DF97}" destId="{F12B93ED-7CE5-403D-BADB-2C8CB8CCB702}" srcOrd="0" destOrd="0" presId="urn:microsoft.com/office/officeart/2005/8/layout/vList2"/>
    <dgm:cxn modelId="{95153E4D-9F13-48EF-8E32-A8AC0ABE6A2B}" srcId="{B9B9B45D-6226-4AAB-8B4D-8729E359DF97}" destId="{872B8E09-96D4-483C-BBBE-5F4780AEDBFB}" srcOrd="0" destOrd="0" parTransId="{CA59F1EE-E39A-4837-8FB3-2BEA7F462C41}" sibTransId="{95057093-F7C4-4941-A93D-135AB0C7814D}"/>
    <dgm:cxn modelId="{95E0C190-448E-4FA3-89E5-093A3BF8615D}" srcId="{B9B9B45D-6226-4AAB-8B4D-8729E359DF97}" destId="{B35DE81C-801A-4130-9F3A-32C649E4ADA9}" srcOrd="1" destOrd="0" parTransId="{A10D428D-398C-4F4F-BBAE-5A8D08AE13AF}" sibTransId="{629830A8-BB03-46B4-A30A-6D958081E277}"/>
    <dgm:cxn modelId="{FA0A4996-33B2-470A-872E-E0A7147618AF}" type="presOf" srcId="{872B8E09-96D4-483C-BBBE-5F4780AEDBFB}" destId="{A79AEC99-5840-4465-AD37-59032705F3B8}" srcOrd="0" destOrd="0" presId="urn:microsoft.com/office/officeart/2005/8/layout/vList2"/>
    <dgm:cxn modelId="{478B03A1-7BDD-4F08-BF54-83B2F92970FD}" type="presOf" srcId="{B35DE81C-801A-4130-9F3A-32C649E4ADA9}" destId="{A79AEC99-5840-4465-AD37-59032705F3B8}" srcOrd="0" destOrd="1" presId="urn:microsoft.com/office/officeart/2005/8/layout/vList2"/>
    <dgm:cxn modelId="{B8F77EC6-71C3-4BB0-AB74-766F586D70C9}" type="presParOf" srcId="{A44F8FA4-6CDF-4F03-960B-708FC51396DC}" destId="{F12B93ED-7CE5-403D-BADB-2C8CB8CCB702}" srcOrd="0" destOrd="0" presId="urn:microsoft.com/office/officeart/2005/8/layout/vList2"/>
    <dgm:cxn modelId="{EE46499F-5A61-4C12-B99E-D75762591F53}" type="presParOf" srcId="{A44F8FA4-6CDF-4F03-960B-708FC51396DC}" destId="{A79AEC99-5840-4465-AD37-59032705F3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E4EAB8-C333-4747-8AC4-2C9D55C0C2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9B9B45D-6226-4AAB-8B4D-8729E359DF97}">
      <dgm:prSet phldrT="[Tekst]" custT="1"/>
      <dgm:spPr>
        <a:solidFill>
          <a:srgbClr val="0A7B48"/>
        </a:solidFill>
      </dgm:spPr>
      <dgm:t>
        <a:bodyPr/>
        <a:lstStyle/>
        <a:p>
          <a:r>
            <a:rPr lang="pl-PL" sz="2000" b="1" dirty="0"/>
            <a:t>Inwestycje</a:t>
          </a:r>
        </a:p>
      </dgm:t>
    </dgm:pt>
    <dgm:pt modelId="{31545C4B-9357-4CCC-AB53-754EC5460420}" type="sibTrans" cxnId="{2270A420-C95F-480A-89AE-05F1994A2DD0}">
      <dgm:prSet/>
      <dgm:spPr/>
      <dgm:t>
        <a:bodyPr/>
        <a:lstStyle/>
        <a:p>
          <a:endParaRPr lang="pl-PL" sz="4800"/>
        </a:p>
      </dgm:t>
    </dgm:pt>
    <dgm:pt modelId="{21B838FE-F5BB-40CD-8E01-00D2655AA6CD}" type="parTrans" cxnId="{2270A420-C95F-480A-89AE-05F1994A2DD0}">
      <dgm:prSet/>
      <dgm:spPr/>
      <dgm:t>
        <a:bodyPr/>
        <a:lstStyle/>
        <a:p>
          <a:endParaRPr lang="pl-PL" sz="4800"/>
        </a:p>
      </dgm:t>
    </dgm:pt>
    <dgm:pt modelId="{872B8E09-96D4-483C-BBBE-5F4780AEDBFB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95057093-F7C4-4941-A93D-135AB0C7814D}" type="sibTrans" cxnId="{95153E4D-9F13-48EF-8E32-A8AC0ABE6A2B}">
      <dgm:prSet/>
      <dgm:spPr/>
      <dgm:t>
        <a:bodyPr/>
        <a:lstStyle/>
        <a:p>
          <a:endParaRPr lang="pl-PL" sz="4800"/>
        </a:p>
      </dgm:t>
    </dgm:pt>
    <dgm:pt modelId="{CA59F1EE-E39A-4837-8FB3-2BEA7F462C41}" type="parTrans" cxnId="{95153E4D-9F13-48EF-8E32-A8AC0ABE6A2B}">
      <dgm:prSet/>
      <dgm:spPr/>
      <dgm:t>
        <a:bodyPr/>
        <a:lstStyle/>
        <a:p>
          <a:endParaRPr lang="pl-PL" sz="4800"/>
        </a:p>
      </dgm:t>
    </dgm:pt>
    <dgm:pt modelId="{B35DE81C-801A-4130-9F3A-32C649E4ADA9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A10D428D-398C-4F4F-BBAE-5A8D08AE13AF}" type="parTrans" cxnId="{95E0C190-448E-4FA3-89E5-093A3BF8615D}">
      <dgm:prSet/>
      <dgm:spPr/>
      <dgm:t>
        <a:bodyPr/>
        <a:lstStyle/>
        <a:p>
          <a:endParaRPr lang="pl-PL"/>
        </a:p>
      </dgm:t>
    </dgm:pt>
    <dgm:pt modelId="{629830A8-BB03-46B4-A30A-6D958081E277}" type="sibTrans" cxnId="{95E0C190-448E-4FA3-89E5-093A3BF8615D}">
      <dgm:prSet/>
      <dgm:spPr/>
      <dgm:t>
        <a:bodyPr/>
        <a:lstStyle/>
        <a:p>
          <a:endParaRPr lang="pl-PL"/>
        </a:p>
      </dgm:t>
    </dgm:pt>
    <dgm:pt modelId="{A44F8FA4-6CDF-4F03-960B-708FC51396DC}" type="pres">
      <dgm:prSet presAssocID="{C7E4EAB8-C333-4747-8AC4-2C9D55C0C2A1}" presName="linear" presStyleCnt="0">
        <dgm:presLayoutVars>
          <dgm:animLvl val="lvl"/>
          <dgm:resizeHandles val="exact"/>
        </dgm:presLayoutVars>
      </dgm:prSet>
      <dgm:spPr/>
    </dgm:pt>
    <dgm:pt modelId="{F12B93ED-7CE5-403D-BADB-2C8CB8CCB702}" type="pres">
      <dgm:prSet presAssocID="{B9B9B45D-6226-4AAB-8B4D-8729E359DF97}" presName="parentText" presStyleLbl="node1" presStyleIdx="0" presStyleCnt="1" custScaleY="24674" custLinFactNeighborX="-5612" custLinFactNeighborY="-54683">
        <dgm:presLayoutVars>
          <dgm:chMax val="0"/>
          <dgm:bulletEnabled val="1"/>
        </dgm:presLayoutVars>
      </dgm:prSet>
      <dgm:spPr/>
    </dgm:pt>
    <dgm:pt modelId="{A79AEC99-5840-4465-AD37-59032705F3B8}" type="pres">
      <dgm:prSet presAssocID="{B9B9B45D-6226-4AAB-8B4D-8729E359DF97}" presName="childText" presStyleLbl="revTx" presStyleIdx="0" presStyleCnt="1" custScaleY="142512" custLinFactNeighborX="695" custLinFactNeighborY="-40745">
        <dgm:presLayoutVars>
          <dgm:bulletEnabled val="1"/>
        </dgm:presLayoutVars>
      </dgm:prSet>
      <dgm:spPr/>
    </dgm:pt>
  </dgm:ptLst>
  <dgm:cxnLst>
    <dgm:cxn modelId="{2270A420-C95F-480A-89AE-05F1994A2DD0}" srcId="{C7E4EAB8-C333-4747-8AC4-2C9D55C0C2A1}" destId="{B9B9B45D-6226-4AAB-8B4D-8729E359DF97}" srcOrd="0" destOrd="0" parTransId="{21B838FE-F5BB-40CD-8E01-00D2655AA6CD}" sibTransId="{31545C4B-9357-4CCC-AB53-754EC5460420}"/>
    <dgm:cxn modelId="{8822584B-2809-421B-B705-E7EAFBADC5BC}" type="presOf" srcId="{B35DE81C-801A-4130-9F3A-32C649E4ADA9}" destId="{A79AEC99-5840-4465-AD37-59032705F3B8}" srcOrd="0" destOrd="1" presId="urn:microsoft.com/office/officeart/2005/8/layout/vList2"/>
    <dgm:cxn modelId="{95153E4D-9F13-48EF-8E32-A8AC0ABE6A2B}" srcId="{B9B9B45D-6226-4AAB-8B4D-8729E359DF97}" destId="{872B8E09-96D4-483C-BBBE-5F4780AEDBFB}" srcOrd="0" destOrd="0" parTransId="{CA59F1EE-E39A-4837-8FB3-2BEA7F462C41}" sibTransId="{95057093-F7C4-4941-A93D-135AB0C7814D}"/>
    <dgm:cxn modelId="{95E0C190-448E-4FA3-89E5-093A3BF8615D}" srcId="{B9B9B45D-6226-4AAB-8B4D-8729E359DF97}" destId="{B35DE81C-801A-4130-9F3A-32C649E4ADA9}" srcOrd="1" destOrd="0" parTransId="{A10D428D-398C-4F4F-BBAE-5A8D08AE13AF}" sibTransId="{629830A8-BB03-46B4-A30A-6D958081E277}"/>
    <dgm:cxn modelId="{FEBFBAA3-3B75-4C51-BCBC-E2EB4FD978AC}" type="presOf" srcId="{B9B9B45D-6226-4AAB-8B4D-8729E359DF97}" destId="{F12B93ED-7CE5-403D-BADB-2C8CB8CCB702}" srcOrd="0" destOrd="0" presId="urn:microsoft.com/office/officeart/2005/8/layout/vList2"/>
    <dgm:cxn modelId="{9222EDDD-254F-4909-B412-9ACD50897AD3}" type="presOf" srcId="{872B8E09-96D4-483C-BBBE-5F4780AEDBFB}" destId="{A79AEC99-5840-4465-AD37-59032705F3B8}" srcOrd="0" destOrd="0" presId="urn:microsoft.com/office/officeart/2005/8/layout/vList2"/>
    <dgm:cxn modelId="{698F08E6-1CD0-4981-8158-21342EA35BE1}" type="presOf" srcId="{C7E4EAB8-C333-4747-8AC4-2C9D55C0C2A1}" destId="{A44F8FA4-6CDF-4F03-960B-708FC51396DC}" srcOrd="0" destOrd="0" presId="urn:microsoft.com/office/officeart/2005/8/layout/vList2"/>
    <dgm:cxn modelId="{291E46BF-25FC-46F8-9F10-08DD18031409}" type="presParOf" srcId="{A44F8FA4-6CDF-4F03-960B-708FC51396DC}" destId="{F12B93ED-7CE5-403D-BADB-2C8CB8CCB702}" srcOrd="0" destOrd="0" presId="urn:microsoft.com/office/officeart/2005/8/layout/vList2"/>
    <dgm:cxn modelId="{0CA43617-5C04-4DAA-ACA3-FD0A0EAE58C4}" type="presParOf" srcId="{A44F8FA4-6CDF-4F03-960B-708FC51396DC}" destId="{A79AEC99-5840-4465-AD37-59032705F3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7E4EAB8-C333-4747-8AC4-2C9D55C0C2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9B9B45D-6226-4AAB-8B4D-8729E359DF97}">
      <dgm:prSet phldrT="[Tekst]" custT="1"/>
      <dgm:spPr>
        <a:solidFill>
          <a:srgbClr val="0A7B48"/>
        </a:solidFill>
      </dgm:spPr>
      <dgm:t>
        <a:bodyPr/>
        <a:lstStyle/>
        <a:p>
          <a:r>
            <a:rPr lang="pl-PL" sz="2000" b="1" dirty="0"/>
            <a:t>Inwestycje</a:t>
          </a:r>
        </a:p>
      </dgm:t>
    </dgm:pt>
    <dgm:pt modelId="{31545C4B-9357-4CCC-AB53-754EC5460420}" type="sibTrans" cxnId="{2270A420-C95F-480A-89AE-05F1994A2DD0}">
      <dgm:prSet/>
      <dgm:spPr/>
      <dgm:t>
        <a:bodyPr/>
        <a:lstStyle/>
        <a:p>
          <a:endParaRPr lang="pl-PL" sz="4800"/>
        </a:p>
      </dgm:t>
    </dgm:pt>
    <dgm:pt modelId="{21B838FE-F5BB-40CD-8E01-00D2655AA6CD}" type="parTrans" cxnId="{2270A420-C95F-480A-89AE-05F1994A2DD0}">
      <dgm:prSet/>
      <dgm:spPr/>
      <dgm:t>
        <a:bodyPr/>
        <a:lstStyle/>
        <a:p>
          <a:endParaRPr lang="pl-PL" sz="4800"/>
        </a:p>
      </dgm:t>
    </dgm:pt>
    <dgm:pt modelId="{872B8E09-96D4-483C-BBBE-5F4780AEDBFB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95057093-F7C4-4941-A93D-135AB0C7814D}" type="sibTrans" cxnId="{95153E4D-9F13-48EF-8E32-A8AC0ABE6A2B}">
      <dgm:prSet/>
      <dgm:spPr/>
      <dgm:t>
        <a:bodyPr/>
        <a:lstStyle/>
        <a:p>
          <a:endParaRPr lang="pl-PL" sz="4800"/>
        </a:p>
      </dgm:t>
    </dgm:pt>
    <dgm:pt modelId="{CA59F1EE-E39A-4837-8FB3-2BEA7F462C41}" type="parTrans" cxnId="{95153E4D-9F13-48EF-8E32-A8AC0ABE6A2B}">
      <dgm:prSet/>
      <dgm:spPr/>
      <dgm:t>
        <a:bodyPr/>
        <a:lstStyle/>
        <a:p>
          <a:endParaRPr lang="pl-PL" sz="4800"/>
        </a:p>
      </dgm:t>
    </dgm:pt>
    <dgm:pt modelId="{B35DE81C-801A-4130-9F3A-32C649E4ADA9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A10D428D-398C-4F4F-BBAE-5A8D08AE13AF}" type="parTrans" cxnId="{95E0C190-448E-4FA3-89E5-093A3BF8615D}">
      <dgm:prSet/>
      <dgm:spPr/>
      <dgm:t>
        <a:bodyPr/>
        <a:lstStyle/>
        <a:p>
          <a:endParaRPr lang="pl-PL"/>
        </a:p>
      </dgm:t>
    </dgm:pt>
    <dgm:pt modelId="{629830A8-BB03-46B4-A30A-6D958081E277}" type="sibTrans" cxnId="{95E0C190-448E-4FA3-89E5-093A3BF8615D}">
      <dgm:prSet/>
      <dgm:spPr/>
      <dgm:t>
        <a:bodyPr/>
        <a:lstStyle/>
        <a:p>
          <a:endParaRPr lang="pl-PL"/>
        </a:p>
      </dgm:t>
    </dgm:pt>
    <dgm:pt modelId="{A44F8FA4-6CDF-4F03-960B-708FC51396DC}" type="pres">
      <dgm:prSet presAssocID="{C7E4EAB8-C333-4747-8AC4-2C9D55C0C2A1}" presName="linear" presStyleCnt="0">
        <dgm:presLayoutVars>
          <dgm:animLvl val="lvl"/>
          <dgm:resizeHandles val="exact"/>
        </dgm:presLayoutVars>
      </dgm:prSet>
      <dgm:spPr/>
    </dgm:pt>
    <dgm:pt modelId="{F12B93ED-7CE5-403D-BADB-2C8CB8CCB702}" type="pres">
      <dgm:prSet presAssocID="{B9B9B45D-6226-4AAB-8B4D-8729E359DF97}" presName="parentText" presStyleLbl="node1" presStyleIdx="0" presStyleCnt="1" custScaleY="24674" custLinFactNeighborX="-5236" custLinFactNeighborY="-54683">
        <dgm:presLayoutVars>
          <dgm:chMax val="0"/>
          <dgm:bulletEnabled val="1"/>
        </dgm:presLayoutVars>
      </dgm:prSet>
      <dgm:spPr/>
    </dgm:pt>
    <dgm:pt modelId="{A79AEC99-5840-4465-AD37-59032705F3B8}" type="pres">
      <dgm:prSet presAssocID="{B9B9B45D-6226-4AAB-8B4D-8729E359DF97}" presName="childText" presStyleLbl="revTx" presStyleIdx="0" presStyleCnt="1" custScaleY="142512" custLinFactNeighborX="695" custLinFactNeighborY="-40745">
        <dgm:presLayoutVars>
          <dgm:bulletEnabled val="1"/>
        </dgm:presLayoutVars>
      </dgm:prSet>
      <dgm:spPr/>
    </dgm:pt>
  </dgm:ptLst>
  <dgm:cxnLst>
    <dgm:cxn modelId="{F3A20408-76AC-4DB0-AE72-B91597B2515D}" type="presOf" srcId="{B35DE81C-801A-4130-9F3A-32C649E4ADA9}" destId="{A79AEC99-5840-4465-AD37-59032705F3B8}" srcOrd="0" destOrd="1" presId="urn:microsoft.com/office/officeart/2005/8/layout/vList2"/>
    <dgm:cxn modelId="{2D443415-4276-4A04-A884-D37DACF606AD}" type="presOf" srcId="{C7E4EAB8-C333-4747-8AC4-2C9D55C0C2A1}" destId="{A44F8FA4-6CDF-4F03-960B-708FC51396DC}" srcOrd="0" destOrd="0" presId="urn:microsoft.com/office/officeart/2005/8/layout/vList2"/>
    <dgm:cxn modelId="{2270A420-C95F-480A-89AE-05F1994A2DD0}" srcId="{C7E4EAB8-C333-4747-8AC4-2C9D55C0C2A1}" destId="{B9B9B45D-6226-4AAB-8B4D-8729E359DF97}" srcOrd="0" destOrd="0" parTransId="{21B838FE-F5BB-40CD-8E01-00D2655AA6CD}" sibTransId="{31545C4B-9357-4CCC-AB53-754EC5460420}"/>
    <dgm:cxn modelId="{95153E4D-9F13-48EF-8E32-A8AC0ABE6A2B}" srcId="{B9B9B45D-6226-4AAB-8B4D-8729E359DF97}" destId="{872B8E09-96D4-483C-BBBE-5F4780AEDBFB}" srcOrd="0" destOrd="0" parTransId="{CA59F1EE-E39A-4837-8FB3-2BEA7F462C41}" sibTransId="{95057093-F7C4-4941-A93D-135AB0C7814D}"/>
    <dgm:cxn modelId="{95E0C190-448E-4FA3-89E5-093A3BF8615D}" srcId="{B9B9B45D-6226-4AAB-8B4D-8729E359DF97}" destId="{B35DE81C-801A-4130-9F3A-32C649E4ADA9}" srcOrd="1" destOrd="0" parTransId="{A10D428D-398C-4F4F-BBAE-5A8D08AE13AF}" sibTransId="{629830A8-BB03-46B4-A30A-6D958081E277}"/>
    <dgm:cxn modelId="{7006A3C8-F30F-48E9-A28B-08245DE222B5}" type="presOf" srcId="{872B8E09-96D4-483C-BBBE-5F4780AEDBFB}" destId="{A79AEC99-5840-4465-AD37-59032705F3B8}" srcOrd="0" destOrd="0" presId="urn:microsoft.com/office/officeart/2005/8/layout/vList2"/>
    <dgm:cxn modelId="{B918F8FD-18CE-4B2A-995A-EFA5031F04B3}" type="presOf" srcId="{B9B9B45D-6226-4AAB-8B4D-8729E359DF97}" destId="{F12B93ED-7CE5-403D-BADB-2C8CB8CCB702}" srcOrd="0" destOrd="0" presId="urn:microsoft.com/office/officeart/2005/8/layout/vList2"/>
    <dgm:cxn modelId="{DE38651E-1757-405F-AAC1-CB79D2289550}" type="presParOf" srcId="{A44F8FA4-6CDF-4F03-960B-708FC51396DC}" destId="{F12B93ED-7CE5-403D-BADB-2C8CB8CCB702}" srcOrd="0" destOrd="0" presId="urn:microsoft.com/office/officeart/2005/8/layout/vList2"/>
    <dgm:cxn modelId="{2C62EB6D-7E73-4723-899B-C9E6937A22D1}" type="presParOf" srcId="{A44F8FA4-6CDF-4F03-960B-708FC51396DC}" destId="{A79AEC99-5840-4465-AD37-59032705F3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7E4EAB8-C333-4747-8AC4-2C9D55C0C2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9B9B45D-6226-4AAB-8B4D-8729E359DF97}">
      <dgm:prSet phldrT="[Tekst]" custT="1"/>
      <dgm:spPr>
        <a:solidFill>
          <a:srgbClr val="0A7B48"/>
        </a:solidFill>
      </dgm:spPr>
      <dgm:t>
        <a:bodyPr/>
        <a:lstStyle/>
        <a:p>
          <a:r>
            <a:rPr lang="pl-PL" sz="2000" b="1" dirty="0"/>
            <a:t>Inwestycje</a:t>
          </a:r>
        </a:p>
      </dgm:t>
    </dgm:pt>
    <dgm:pt modelId="{31545C4B-9357-4CCC-AB53-754EC5460420}" type="sibTrans" cxnId="{2270A420-C95F-480A-89AE-05F1994A2DD0}">
      <dgm:prSet/>
      <dgm:spPr/>
      <dgm:t>
        <a:bodyPr/>
        <a:lstStyle/>
        <a:p>
          <a:endParaRPr lang="pl-PL" sz="4800"/>
        </a:p>
      </dgm:t>
    </dgm:pt>
    <dgm:pt modelId="{21B838FE-F5BB-40CD-8E01-00D2655AA6CD}" type="parTrans" cxnId="{2270A420-C95F-480A-89AE-05F1994A2DD0}">
      <dgm:prSet/>
      <dgm:spPr/>
      <dgm:t>
        <a:bodyPr/>
        <a:lstStyle/>
        <a:p>
          <a:endParaRPr lang="pl-PL" sz="4800"/>
        </a:p>
      </dgm:t>
    </dgm:pt>
    <dgm:pt modelId="{872B8E09-96D4-483C-BBBE-5F4780AEDBFB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95057093-F7C4-4941-A93D-135AB0C7814D}" type="sibTrans" cxnId="{95153E4D-9F13-48EF-8E32-A8AC0ABE6A2B}">
      <dgm:prSet/>
      <dgm:spPr/>
      <dgm:t>
        <a:bodyPr/>
        <a:lstStyle/>
        <a:p>
          <a:endParaRPr lang="pl-PL" sz="4800"/>
        </a:p>
      </dgm:t>
    </dgm:pt>
    <dgm:pt modelId="{CA59F1EE-E39A-4837-8FB3-2BEA7F462C41}" type="parTrans" cxnId="{95153E4D-9F13-48EF-8E32-A8AC0ABE6A2B}">
      <dgm:prSet/>
      <dgm:spPr/>
      <dgm:t>
        <a:bodyPr/>
        <a:lstStyle/>
        <a:p>
          <a:endParaRPr lang="pl-PL" sz="4800"/>
        </a:p>
      </dgm:t>
    </dgm:pt>
    <dgm:pt modelId="{B35DE81C-801A-4130-9F3A-32C649E4ADA9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A10D428D-398C-4F4F-BBAE-5A8D08AE13AF}" type="parTrans" cxnId="{95E0C190-448E-4FA3-89E5-093A3BF8615D}">
      <dgm:prSet/>
      <dgm:spPr/>
      <dgm:t>
        <a:bodyPr/>
        <a:lstStyle/>
        <a:p>
          <a:endParaRPr lang="pl-PL"/>
        </a:p>
      </dgm:t>
    </dgm:pt>
    <dgm:pt modelId="{629830A8-BB03-46B4-A30A-6D958081E277}" type="sibTrans" cxnId="{95E0C190-448E-4FA3-89E5-093A3BF8615D}">
      <dgm:prSet/>
      <dgm:spPr/>
      <dgm:t>
        <a:bodyPr/>
        <a:lstStyle/>
        <a:p>
          <a:endParaRPr lang="pl-PL"/>
        </a:p>
      </dgm:t>
    </dgm:pt>
    <dgm:pt modelId="{A44F8FA4-6CDF-4F03-960B-708FC51396DC}" type="pres">
      <dgm:prSet presAssocID="{C7E4EAB8-C333-4747-8AC4-2C9D55C0C2A1}" presName="linear" presStyleCnt="0">
        <dgm:presLayoutVars>
          <dgm:animLvl val="lvl"/>
          <dgm:resizeHandles val="exact"/>
        </dgm:presLayoutVars>
      </dgm:prSet>
      <dgm:spPr/>
    </dgm:pt>
    <dgm:pt modelId="{F12B93ED-7CE5-403D-BADB-2C8CB8CCB702}" type="pres">
      <dgm:prSet presAssocID="{B9B9B45D-6226-4AAB-8B4D-8729E359DF97}" presName="parentText" presStyleLbl="node1" presStyleIdx="0" presStyleCnt="1" custScaleY="24674" custLinFactNeighborX="-5618" custLinFactNeighborY="-54683">
        <dgm:presLayoutVars>
          <dgm:chMax val="0"/>
          <dgm:bulletEnabled val="1"/>
        </dgm:presLayoutVars>
      </dgm:prSet>
      <dgm:spPr/>
    </dgm:pt>
    <dgm:pt modelId="{A79AEC99-5840-4465-AD37-59032705F3B8}" type="pres">
      <dgm:prSet presAssocID="{B9B9B45D-6226-4AAB-8B4D-8729E359DF97}" presName="childText" presStyleLbl="revTx" presStyleIdx="0" presStyleCnt="1" custScaleY="142512" custLinFactNeighborX="695" custLinFactNeighborY="-40745">
        <dgm:presLayoutVars>
          <dgm:bulletEnabled val="1"/>
        </dgm:presLayoutVars>
      </dgm:prSet>
      <dgm:spPr/>
    </dgm:pt>
  </dgm:ptLst>
  <dgm:cxnLst>
    <dgm:cxn modelId="{2270A420-C95F-480A-89AE-05F1994A2DD0}" srcId="{C7E4EAB8-C333-4747-8AC4-2C9D55C0C2A1}" destId="{B9B9B45D-6226-4AAB-8B4D-8729E359DF97}" srcOrd="0" destOrd="0" parTransId="{21B838FE-F5BB-40CD-8E01-00D2655AA6CD}" sibTransId="{31545C4B-9357-4CCC-AB53-754EC5460420}"/>
    <dgm:cxn modelId="{0803964B-4FC2-4138-AB99-77E154F1EBAE}" type="presOf" srcId="{872B8E09-96D4-483C-BBBE-5F4780AEDBFB}" destId="{A79AEC99-5840-4465-AD37-59032705F3B8}" srcOrd="0" destOrd="0" presId="urn:microsoft.com/office/officeart/2005/8/layout/vList2"/>
    <dgm:cxn modelId="{95153E4D-9F13-48EF-8E32-A8AC0ABE6A2B}" srcId="{B9B9B45D-6226-4AAB-8B4D-8729E359DF97}" destId="{872B8E09-96D4-483C-BBBE-5F4780AEDBFB}" srcOrd="0" destOrd="0" parTransId="{CA59F1EE-E39A-4837-8FB3-2BEA7F462C41}" sibTransId="{95057093-F7C4-4941-A93D-135AB0C7814D}"/>
    <dgm:cxn modelId="{1FABD275-9458-484D-8E87-FCBFC914EB9B}" type="presOf" srcId="{C7E4EAB8-C333-4747-8AC4-2C9D55C0C2A1}" destId="{A44F8FA4-6CDF-4F03-960B-708FC51396DC}" srcOrd="0" destOrd="0" presId="urn:microsoft.com/office/officeart/2005/8/layout/vList2"/>
    <dgm:cxn modelId="{95E0C190-448E-4FA3-89E5-093A3BF8615D}" srcId="{B9B9B45D-6226-4AAB-8B4D-8729E359DF97}" destId="{B35DE81C-801A-4130-9F3A-32C649E4ADA9}" srcOrd="1" destOrd="0" parTransId="{A10D428D-398C-4F4F-BBAE-5A8D08AE13AF}" sibTransId="{629830A8-BB03-46B4-A30A-6D958081E277}"/>
    <dgm:cxn modelId="{A0E070AE-76F4-485A-8372-81F83B7581C5}" type="presOf" srcId="{B35DE81C-801A-4130-9F3A-32C649E4ADA9}" destId="{A79AEC99-5840-4465-AD37-59032705F3B8}" srcOrd="0" destOrd="1" presId="urn:microsoft.com/office/officeart/2005/8/layout/vList2"/>
    <dgm:cxn modelId="{B63E09D4-2E69-48DA-A6E6-11303F3F8577}" type="presOf" srcId="{B9B9B45D-6226-4AAB-8B4D-8729E359DF97}" destId="{F12B93ED-7CE5-403D-BADB-2C8CB8CCB702}" srcOrd="0" destOrd="0" presId="urn:microsoft.com/office/officeart/2005/8/layout/vList2"/>
    <dgm:cxn modelId="{9792A4E8-FC3D-4F2E-A184-76ADBA51A5A2}" type="presParOf" srcId="{A44F8FA4-6CDF-4F03-960B-708FC51396DC}" destId="{F12B93ED-7CE5-403D-BADB-2C8CB8CCB702}" srcOrd="0" destOrd="0" presId="urn:microsoft.com/office/officeart/2005/8/layout/vList2"/>
    <dgm:cxn modelId="{E7DBF945-A2A7-410D-B1DF-D9129B4825D2}" type="presParOf" srcId="{A44F8FA4-6CDF-4F03-960B-708FC51396DC}" destId="{A79AEC99-5840-4465-AD37-59032705F3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7E4EAB8-C333-4747-8AC4-2C9D55C0C2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9B9B45D-6226-4AAB-8B4D-8729E359DF97}">
      <dgm:prSet phldrT="[Tekst]" custT="1"/>
      <dgm:spPr>
        <a:solidFill>
          <a:srgbClr val="0A7B48"/>
        </a:solidFill>
      </dgm:spPr>
      <dgm:t>
        <a:bodyPr/>
        <a:lstStyle/>
        <a:p>
          <a:r>
            <a:rPr lang="pl-PL" sz="2000" b="1" dirty="0"/>
            <a:t>Inwestycje</a:t>
          </a:r>
        </a:p>
      </dgm:t>
    </dgm:pt>
    <dgm:pt modelId="{31545C4B-9357-4CCC-AB53-754EC5460420}" type="sibTrans" cxnId="{2270A420-C95F-480A-89AE-05F1994A2DD0}">
      <dgm:prSet/>
      <dgm:spPr/>
      <dgm:t>
        <a:bodyPr/>
        <a:lstStyle/>
        <a:p>
          <a:endParaRPr lang="pl-PL" sz="4800"/>
        </a:p>
      </dgm:t>
    </dgm:pt>
    <dgm:pt modelId="{21B838FE-F5BB-40CD-8E01-00D2655AA6CD}" type="parTrans" cxnId="{2270A420-C95F-480A-89AE-05F1994A2DD0}">
      <dgm:prSet/>
      <dgm:spPr/>
      <dgm:t>
        <a:bodyPr/>
        <a:lstStyle/>
        <a:p>
          <a:endParaRPr lang="pl-PL" sz="4800"/>
        </a:p>
      </dgm:t>
    </dgm:pt>
    <dgm:pt modelId="{872B8E09-96D4-483C-BBBE-5F4780AEDBFB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95057093-F7C4-4941-A93D-135AB0C7814D}" type="sibTrans" cxnId="{95153E4D-9F13-48EF-8E32-A8AC0ABE6A2B}">
      <dgm:prSet/>
      <dgm:spPr/>
      <dgm:t>
        <a:bodyPr/>
        <a:lstStyle/>
        <a:p>
          <a:endParaRPr lang="pl-PL" sz="4800"/>
        </a:p>
      </dgm:t>
    </dgm:pt>
    <dgm:pt modelId="{CA59F1EE-E39A-4837-8FB3-2BEA7F462C41}" type="parTrans" cxnId="{95153E4D-9F13-48EF-8E32-A8AC0ABE6A2B}">
      <dgm:prSet/>
      <dgm:spPr/>
      <dgm:t>
        <a:bodyPr/>
        <a:lstStyle/>
        <a:p>
          <a:endParaRPr lang="pl-PL" sz="4800"/>
        </a:p>
      </dgm:t>
    </dgm:pt>
    <dgm:pt modelId="{B35DE81C-801A-4130-9F3A-32C649E4ADA9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629830A8-BB03-46B4-A30A-6D958081E277}" type="sibTrans" cxnId="{95E0C190-448E-4FA3-89E5-093A3BF8615D}">
      <dgm:prSet/>
      <dgm:spPr/>
      <dgm:t>
        <a:bodyPr/>
        <a:lstStyle/>
        <a:p>
          <a:endParaRPr lang="pl-PL"/>
        </a:p>
      </dgm:t>
    </dgm:pt>
    <dgm:pt modelId="{A10D428D-398C-4F4F-BBAE-5A8D08AE13AF}" type="parTrans" cxnId="{95E0C190-448E-4FA3-89E5-093A3BF8615D}">
      <dgm:prSet/>
      <dgm:spPr/>
      <dgm:t>
        <a:bodyPr/>
        <a:lstStyle/>
        <a:p>
          <a:endParaRPr lang="pl-PL"/>
        </a:p>
      </dgm:t>
    </dgm:pt>
    <dgm:pt modelId="{A44F8FA4-6CDF-4F03-960B-708FC51396DC}" type="pres">
      <dgm:prSet presAssocID="{C7E4EAB8-C333-4747-8AC4-2C9D55C0C2A1}" presName="linear" presStyleCnt="0">
        <dgm:presLayoutVars>
          <dgm:animLvl val="lvl"/>
          <dgm:resizeHandles val="exact"/>
        </dgm:presLayoutVars>
      </dgm:prSet>
      <dgm:spPr/>
    </dgm:pt>
    <dgm:pt modelId="{F12B93ED-7CE5-403D-BADB-2C8CB8CCB702}" type="pres">
      <dgm:prSet presAssocID="{B9B9B45D-6226-4AAB-8B4D-8729E359DF97}" presName="parentText" presStyleLbl="node1" presStyleIdx="0" presStyleCnt="1" custScaleY="24674" custLinFactNeighborX="-6184" custLinFactNeighborY="-54292">
        <dgm:presLayoutVars>
          <dgm:chMax val="0"/>
          <dgm:bulletEnabled val="1"/>
        </dgm:presLayoutVars>
      </dgm:prSet>
      <dgm:spPr/>
    </dgm:pt>
    <dgm:pt modelId="{A79AEC99-5840-4465-AD37-59032705F3B8}" type="pres">
      <dgm:prSet presAssocID="{B9B9B45D-6226-4AAB-8B4D-8729E359DF97}" presName="childText" presStyleLbl="revTx" presStyleIdx="0" presStyleCnt="1" custScaleY="142512" custLinFactNeighborX="695" custLinFactNeighborY="-40745">
        <dgm:presLayoutVars>
          <dgm:bulletEnabled val="1"/>
        </dgm:presLayoutVars>
      </dgm:prSet>
      <dgm:spPr/>
    </dgm:pt>
  </dgm:ptLst>
  <dgm:cxnLst>
    <dgm:cxn modelId="{2270A420-C95F-480A-89AE-05F1994A2DD0}" srcId="{C7E4EAB8-C333-4747-8AC4-2C9D55C0C2A1}" destId="{B9B9B45D-6226-4AAB-8B4D-8729E359DF97}" srcOrd="0" destOrd="0" parTransId="{21B838FE-F5BB-40CD-8E01-00D2655AA6CD}" sibTransId="{31545C4B-9357-4CCC-AB53-754EC5460420}"/>
    <dgm:cxn modelId="{17CABE35-30E2-49D4-8520-3294283D2AB2}" type="presOf" srcId="{B9B9B45D-6226-4AAB-8B4D-8729E359DF97}" destId="{F12B93ED-7CE5-403D-BADB-2C8CB8CCB702}" srcOrd="0" destOrd="0" presId="urn:microsoft.com/office/officeart/2005/8/layout/vList2"/>
    <dgm:cxn modelId="{95153E4D-9F13-48EF-8E32-A8AC0ABE6A2B}" srcId="{B9B9B45D-6226-4AAB-8B4D-8729E359DF97}" destId="{872B8E09-96D4-483C-BBBE-5F4780AEDBFB}" srcOrd="0" destOrd="0" parTransId="{CA59F1EE-E39A-4837-8FB3-2BEA7F462C41}" sibTransId="{95057093-F7C4-4941-A93D-135AB0C7814D}"/>
    <dgm:cxn modelId="{2129F77A-3AA1-4D34-ABDB-80553ABCCCD7}" type="presOf" srcId="{B35DE81C-801A-4130-9F3A-32C649E4ADA9}" destId="{A79AEC99-5840-4465-AD37-59032705F3B8}" srcOrd="0" destOrd="1" presId="urn:microsoft.com/office/officeart/2005/8/layout/vList2"/>
    <dgm:cxn modelId="{95E0C190-448E-4FA3-89E5-093A3BF8615D}" srcId="{B9B9B45D-6226-4AAB-8B4D-8729E359DF97}" destId="{B35DE81C-801A-4130-9F3A-32C649E4ADA9}" srcOrd="1" destOrd="0" parTransId="{A10D428D-398C-4F4F-BBAE-5A8D08AE13AF}" sibTransId="{629830A8-BB03-46B4-A30A-6D958081E277}"/>
    <dgm:cxn modelId="{064C6894-5F6E-415D-8A7A-BD6ED25296A8}" type="presOf" srcId="{872B8E09-96D4-483C-BBBE-5F4780AEDBFB}" destId="{A79AEC99-5840-4465-AD37-59032705F3B8}" srcOrd="0" destOrd="0" presId="urn:microsoft.com/office/officeart/2005/8/layout/vList2"/>
    <dgm:cxn modelId="{3B0549E4-DF39-4554-9A7E-3ECE4FAD5476}" type="presOf" srcId="{C7E4EAB8-C333-4747-8AC4-2C9D55C0C2A1}" destId="{A44F8FA4-6CDF-4F03-960B-708FC51396DC}" srcOrd="0" destOrd="0" presId="urn:microsoft.com/office/officeart/2005/8/layout/vList2"/>
    <dgm:cxn modelId="{B2955DB2-0448-478A-8B28-23AC43EE1717}" type="presParOf" srcId="{A44F8FA4-6CDF-4F03-960B-708FC51396DC}" destId="{F12B93ED-7CE5-403D-BADB-2C8CB8CCB702}" srcOrd="0" destOrd="0" presId="urn:microsoft.com/office/officeart/2005/8/layout/vList2"/>
    <dgm:cxn modelId="{8F8259D0-DB4D-4BCD-8039-0DB66436FE47}" type="presParOf" srcId="{A44F8FA4-6CDF-4F03-960B-708FC51396DC}" destId="{A79AEC99-5840-4465-AD37-59032705F3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7E4EAB8-C333-4747-8AC4-2C9D55C0C2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9B9B45D-6226-4AAB-8B4D-8729E359DF97}">
      <dgm:prSet phldrT="[Tekst]" custT="1"/>
      <dgm:spPr>
        <a:solidFill>
          <a:srgbClr val="0A7B48"/>
        </a:solidFill>
      </dgm:spPr>
      <dgm:t>
        <a:bodyPr/>
        <a:lstStyle/>
        <a:p>
          <a:r>
            <a:rPr lang="pl-PL" sz="2000" b="1" dirty="0"/>
            <a:t>Inwestycje</a:t>
          </a:r>
        </a:p>
      </dgm:t>
    </dgm:pt>
    <dgm:pt modelId="{31545C4B-9357-4CCC-AB53-754EC5460420}" type="sibTrans" cxnId="{2270A420-C95F-480A-89AE-05F1994A2DD0}">
      <dgm:prSet/>
      <dgm:spPr/>
      <dgm:t>
        <a:bodyPr/>
        <a:lstStyle/>
        <a:p>
          <a:endParaRPr lang="pl-PL" sz="4800"/>
        </a:p>
      </dgm:t>
    </dgm:pt>
    <dgm:pt modelId="{21B838FE-F5BB-40CD-8E01-00D2655AA6CD}" type="parTrans" cxnId="{2270A420-C95F-480A-89AE-05F1994A2DD0}">
      <dgm:prSet/>
      <dgm:spPr/>
      <dgm:t>
        <a:bodyPr/>
        <a:lstStyle/>
        <a:p>
          <a:endParaRPr lang="pl-PL" sz="4800"/>
        </a:p>
      </dgm:t>
    </dgm:pt>
    <dgm:pt modelId="{872B8E09-96D4-483C-BBBE-5F4780AEDBFB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95057093-F7C4-4941-A93D-135AB0C7814D}" type="sibTrans" cxnId="{95153E4D-9F13-48EF-8E32-A8AC0ABE6A2B}">
      <dgm:prSet/>
      <dgm:spPr/>
      <dgm:t>
        <a:bodyPr/>
        <a:lstStyle/>
        <a:p>
          <a:endParaRPr lang="pl-PL" sz="4800"/>
        </a:p>
      </dgm:t>
    </dgm:pt>
    <dgm:pt modelId="{CA59F1EE-E39A-4837-8FB3-2BEA7F462C41}" type="parTrans" cxnId="{95153E4D-9F13-48EF-8E32-A8AC0ABE6A2B}">
      <dgm:prSet/>
      <dgm:spPr/>
      <dgm:t>
        <a:bodyPr/>
        <a:lstStyle/>
        <a:p>
          <a:endParaRPr lang="pl-PL" sz="4800"/>
        </a:p>
      </dgm:t>
    </dgm:pt>
    <dgm:pt modelId="{B35DE81C-801A-4130-9F3A-32C649E4ADA9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A10D428D-398C-4F4F-BBAE-5A8D08AE13AF}" type="parTrans" cxnId="{95E0C190-448E-4FA3-89E5-093A3BF8615D}">
      <dgm:prSet/>
      <dgm:spPr/>
      <dgm:t>
        <a:bodyPr/>
        <a:lstStyle/>
        <a:p>
          <a:endParaRPr lang="pl-PL"/>
        </a:p>
      </dgm:t>
    </dgm:pt>
    <dgm:pt modelId="{629830A8-BB03-46B4-A30A-6D958081E277}" type="sibTrans" cxnId="{95E0C190-448E-4FA3-89E5-093A3BF8615D}">
      <dgm:prSet/>
      <dgm:spPr/>
      <dgm:t>
        <a:bodyPr/>
        <a:lstStyle/>
        <a:p>
          <a:endParaRPr lang="pl-PL"/>
        </a:p>
      </dgm:t>
    </dgm:pt>
    <dgm:pt modelId="{A44F8FA4-6CDF-4F03-960B-708FC51396DC}" type="pres">
      <dgm:prSet presAssocID="{C7E4EAB8-C333-4747-8AC4-2C9D55C0C2A1}" presName="linear" presStyleCnt="0">
        <dgm:presLayoutVars>
          <dgm:animLvl val="lvl"/>
          <dgm:resizeHandles val="exact"/>
        </dgm:presLayoutVars>
      </dgm:prSet>
      <dgm:spPr/>
    </dgm:pt>
    <dgm:pt modelId="{F12B93ED-7CE5-403D-BADB-2C8CB8CCB702}" type="pres">
      <dgm:prSet presAssocID="{B9B9B45D-6226-4AAB-8B4D-8729E359DF97}" presName="parentText" presStyleLbl="node1" presStyleIdx="0" presStyleCnt="1" custScaleY="24674" custLinFactNeighborX="-4638" custLinFactNeighborY="-57278">
        <dgm:presLayoutVars>
          <dgm:chMax val="0"/>
          <dgm:bulletEnabled val="1"/>
        </dgm:presLayoutVars>
      </dgm:prSet>
      <dgm:spPr/>
    </dgm:pt>
    <dgm:pt modelId="{A79AEC99-5840-4465-AD37-59032705F3B8}" type="pres">
      <dgm:prSet presAssocID="{B9B9B45D-6226-4AAB-8B4D-8729E359DF97}" presName="childText" presStyleLbl="revTx" presStyleIdx="0" presStyleCnt="1" custScaleY="142512" custLinFactNeighborX="695" custLinFactNeighborY="-40745">
        <dgm:presLayoutVars>
          <dgm:bulletEnabled val="1"/>
        </dgm:presLayoutVars>
      </dgm:prSet>
      <dgm:spPr/>
    </dgm:pt>
  </dgm:ptLst>
  <dgm:cxnLst>
    <dgm:cxn modelId="{E93D8100-996A-4F0D-A472-147366B018B2}" type="presOf" srcId="{B9B9B45D-6226-4AAB-8B4D-8729E359DF97}" destId="{F12B93ED-7CE5-403D-BADB-2C8CB8CCB702}" srcOrd="0" destOrd="0" presId="urn:microsoft.com/office/officeart/2005/8/layout/vList2"/>
    <dgm:cxn modelId="{2270A420-C95F-480A-89AE-05F1994A2DD0}" srcId="{C7E4EAB8-C333-4747-8AC4-2C9D55C0C2A1}" destId="{B9B9B45D-6226-4AAB-8B4D-8729E359DF97}" srcOrd="0" destOrd="0" parTransId="{21B838FE-F5BB-40CD-8E01-00D2655AA6CD}" sibTransId="{31545C4B-9357-4CCC-AB53-754EC5460420}"/>
    <dgm:cxn modelId="{0853AE41-9FC1-4EB1-8FC4-F04BF33B4414}" type="presOf" srcId="{C7E4EAB8-C333-4747-8AC4-2C9D55C0C2A1}" destId="{A44F8FA4-6CDF-4F03-960B-708FC51396DC}" srcOrd="0" destOrd="0" presId="urn:microsoft.com/office/officeart/2005/8/layout/vList2"/>
    <dgm:cxn modelId="{95153E4D-9F13-48EF-8E32-A8AC0ABE6A2B}" srcId="{B9B9B45D-6226-4AAB-8B4D-8729E359DF97}" destId="{872B8E09-96D4-483C-BBBE-5F4780AEDBFB}" srcOrd="0" destOrd="0" parTransId="{CA59F1EE-E39A-4837-8FB3-2BEA7F462C41}" sibTransId="{95057093-F7C4-4941-A93D-135AB0C7814D}"/>
    <dgm:cxn modelId="{95E0C190-448E-4FA3-89E5-093A3BF8615D}" srcId="{B9B9B45D-6226-4AAB-8B4D-8729E359DF97}" destId="{B35DE81C-801A-4130-9F3A-32C649E4ADA9}" srcOrd="1" destOrd="0" parTransId="{A10D428D-398C-4F4F-BBAE-5A8D08AE13AF}" sibTransId="{629830A8-BB03-46B4-A30A-6D958081E277}"/>
    <dgm:cxn modelId="{F5474E9D-138D-4702-A36C-859F485EE16A}" type="presOf" srcId="{872B8E09-96D4-483C-BBBE-5F4780AEDBFB}" destId="{A79AEC99-5840-4465-AD37-59032705F3B8}" srcOrd="0" destOrd="0" presId="urn:microsoft.com/office/officeart/2005/8/layout/vList2"/>
    <dgm:cxn modelId="{CB8E79C3-E88F-4FD1-A8D6-040430594698}" type="presOf" srcId="{B35DE81C-801A-4130-9F3A-32C649E4ADA9}" destId="{A79AEC99-5840-4465-AD37-59032705F3B8}" srcOrd="0" destOrd="1" presId="urn:microsoft.com/office/officeart/2005/8/layout/vList2"/>
    <dgm:cxn modelId="{3190B8EE-4F12-42B4-8E52-DF19C85A4C4B}" type="presParOf" srcId="{A44F8FA4-6CDF-4F03-960B-708FC51396DC}" destId="{F12B93ED-7CE5-403D-BADB-2C8CB8CCB702}" srcOrd="0" destOrd="0" presId="urn:microsoft.com/office/officeart/2005/8/layout/vList2"/>
    <dgm:cxn modelId="{64FEBF49-0EA0-493E-B997-EBC844D99CB3}" type="presParOf" srcId="{A44F8FA4-6CDF-4F03-960B-708FC51396DC}" destId="{A79AEC99-5840-4465-AD37-59032705F3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7E4EAB8-C333-4747-8AC4-2C9D55C0C2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9B9B45D-6226-4AAB-8B4D-8729E359DF97}">
      <dgm:prSet phldrT="[Tekst]" custT="1"/>
      <dgm:spPr>
        <a:solidFill>
          <a:srgbClr val="0A7B48"/>
        </a:solidFill>
      </dgm:spPr>
      <dgm:t>
        <a:bodyPr/>
        <a:lstStyle/>
        <a:p>
          <a:r>
            <a:rPr lang="pl-PL" sz="2000" b="1" dirty="0"/>
            <a:t>Inwestycje</a:t>
          </a:r>
        </a:p>
      </dgm:t>
    </dgm:pt>
    <dgm:pt modelId="{31545C4B-9357-4CCC-AB53-754EC5460420}" type="sibTrans" cxnId="{2270A420-C95F-480A-89AE-05F1994A2DD0}">
      <dgm:prSet/>
      <dgm:spPr/>
      <dgm:t>
        <a:bodyPr/>
        <a:lstStyle/>
        <a:p>
          <a:endParaRPr lang="pl-PL" sz="4800"/>
        </a:p>
      </dgm:t>
    </dgm:pt>
    <dgm:pt modelId="{21B838FE-F5BB-40CD-8E01-00D2655AA6CD}" type="parTrans" cxnId="{2270A420-C95F-480A-89AE-05F1994A2DD0}">
      <dgm:prSet/>
      <dgm:spPr/>
      <dgm:t>
        <a:bodyPr/>
        <a:lstStyle/>
        <a:p>
          <a:endParaRPr lang="pl-PL" sz="4800"/>
        </a:p>
      </dgm:t>
    </dgm:pt>
    <dgm:pt modelId="{872B8E09-96D4-483C-BBBE-5F4780AEDBFB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95057093-F7C4-4941-A93D-135AB0C7814D}" type="sibTrans" cxnId="{95153E4D-9F13-48EF-8E32-A8AC0ABE6A2B}">
      <dgm:prSet/>
      <dgm:spPr/>
      <dgm:t>
        <a:bodyPr/>
        <a:lstStyle/>
        <a:p>
          <a:endParaRPr lang="pl-PL" sz="4800"/>
        </a:p>
      </dgm:t>
    </dgm:pt>
    <dgm:pt modelId="{CA59F1EE-E39A-4837-8FB3-2BEA7F462C41}" type="parTrans" cxnId="{95153E4D-9F13-48EF-8E32-A8AC0ABE6A2B}">
      <dgm:prSet/>
      <dgm:spPr/>
      <dgm:t>
        <a:bodyPr/>
        <a:lstStyle/>
        <a:p>
          <a:endParaRPr lang="pl-PL" sz="4800"/>
        </a:p>
      </dgm:t>
    </dgm:pt>
    <dgm:pt modelId="{B35DE81C-801A-4130-9F3A-32C649E4ADA9}">
      <dgm:prSet phldrT="[Tekst]" custT="1"/>
      <dgm:spPr/>
      <dgm:t>
        <a:bodyPr/>
        <a:lstStyle/>
        <a:p>
          <a:pPr algn="just">
            <a:buFontTx/>
            <a:buNone/>
          </a:pPr>
          <a:endParaRPr lang="pl-PL" sz="1600" dirty="0"/>
        </a:p>
      </dgm:t>
    </dgm:pt>
    <dgm:pt modelId="{A10D428D-398C-4F4F-BBAE-5A8D08AE13AF}" type="parTrans" cxnId="{95E0C190-448E-4FA3-89E5-093A3BF8615D}">
      <dgm:prSet/>
      <dgm:spPr/>
      <dgm:t>
        <a:bodyPr/>
        <a:lstStyle/>
        <a:p>
          <a:endParaRPr lang="pl-PL"/>
        </a:p>
      </dgm:t>
    </dgm:pt>
    <dgm:pt modelId="{629830A8-BB03-46B4-A30A-6D958081E277}" type="sibTrans" cxnId="{95E0C190-448E-4FA3-89E5-093A3BF8615D}">
      <dgm:prSet/>
      <dgm:spPr/>
      <dgm:t>
        <a:bodyPr/>
        <a:lstStyle/>
        <a:p>
          <a:endParaRPr lang="pl-PL"/>
        </a:p>
      </dgm:t>
    </dgm:pt>
    <dgm:pt modelId="{A44F8FA4-6CDF-4F03-960B-708FC51396DC}" type="pres">
      <dgm:prSet presAssocID="{C7E4EAB8-C333-4747-8AC4-2C9D55C0C2A1}" presName="linear" presStyleCnt="0">
        <dgm:presLayoutVars>
          <dgm:animLvl val="lvl"/>
          <dgm:resizeHandles val="exact"/>
        </dgm:presLayoutVars>
      </dgm:prSet>
      <dgm:spPr/>
    </dgm:pt>
    <dgm:pt modelId="{F12B93ED-7CE5-403D-BADB-2C8CB8CCB702}" type="pres">
      <dgm:prSet presAssocID="{B9B9B45D-6226-4AAB-8B4D-8729E359DF97}" presName="parentText" presStyleLbl="node1" presStyleIdx="0" presStyleCnt="1" custScaleY="24674" custLinFactNeighborX="-3733" custLinFactNeighborY="-54080">
        <dgm:presLayoutVars>
          <dgm:chMax val="0"/>
          <dgm:bulletEnabled val="1"/>
        </dgm:presLayoutVars>
      </dgm:prSet>
      <dgm:spPr/>
    </dgm:pt>
    <dgm:pt modelId="{A79AEC99-5840-4465-AD37-59032705F3B8}" type="pres">
      <dgm:prSet presAssocID="{B9B9B45D-6226-4AAB-8B4D-8729E359DF97}" presName="childText" presStyleLbl="revTx" presStyleIdx="0" presStyleCnt="1" custScaleY="142512" custLinFactNeighborX="695" custLinFactNeighborY="-40745">
        <dgm:presLayoutVars>
          <dgm:bulletEnabled val="1"/>
        </dgm:presLayoutVars>
      </dgm:prSet>
      <dgm:spPr/>
    </dgm:pt>
  </dgm:ptLst>
  <dgm:cxnLst>
    <dgm:cxn modelId="{2270A420-C95F-480A-89AE-05F1994A2DD0}" srcId="{C7E4EAB8-C333-4747-8AC4-2C9D55C0C2A1}" destId="{B9B9B45D-6226-4AAB-8B4D-8729E359DF97}" srcOrd="0" destOrd="0" parTransId="{21B838FE-F5BB-40CD-8E01-00D2655AA6CD}" sibTransId="{31545C4B-9357-4CCC-AB53-754EC5460420}"/>
    <dgm:cxn modelId="{01617930-2170-494D-8BCA-B08478DA0C2E}" type="presOf" srcId="{B35DE81C-801A-4130-9F3A-32C649E4ADA9}" destId="{A79AEC99-5840-4465-AD37-59032705F3B8}" srcOrd="0" destOrd="1" presId="urn:microsoft.com/office/officeart/2005/8/layout/vList2"/>
    <dgm:cxn modelId="{95153E4D-9F13-48EF-8E32-A8AC0ABE6A2B}" srcId="{B9B9B45D-6226-4AAB-8B4D-8729E359DF97}" destId="{872B8E09-96D4-483C-BBBE-5F4780AEDBFB}" srcOrd="0" destOrd="0" parTransId="{CA59F1EE-E39A-4837-8FB3-2BEA7F462C41}" sibTransId="{95057093-F7C4-4941-A93D-135AB0C7814D}"/>
    <dgm:cxn modelId="{CA550677-4F85-4264-A5A8-2E421A0A9396}" type="presOf" srcId="{B9B9B45D-6226-4AAB-8B4D-8729E359DF97}" destId="{F12B93ED-7CE5-403D-BADB-2C8CB8CCB702}" srcOrd="0" destOrd="0" presId="urn:microsoft.com/office/officeart/2005/8/layout/vList2"/>
    <dgm:cxn modelId="{F399E158-B71B-4608-8D2F-7826CE5D0563}" type="presOf" srcId="{872B8E09-96D4-483C-BBBE-5F4780AEDBFB}" destId="{A79AEC99-5840-4465-AD37-59032705F3B8}" srcOrd="0" destOrd="0" presId="urn:microsoft.com/office/officeart/2005/8/layout/vList2"/>
    <dgm:cxn modelId="{DCD36F80-B75B-44FA-B333-D76D521FFF9D}" type="presOf" srcId="{C7E4EAB8-C333-4747-8AC4-2C9D55C0C2A1}" destId="{A44F8FA4-6CDF-4F03-960B-708FC51396DC}" srcOrd="0" destOrd="0" presId="urn:microsoft.com/office/officeart/2005/8/layout/vList2"/>
    <dgm:cxn modelId="{95E0C190-448E-4FA3-89E5-093A3BF8615D}" srcId="{B9B9B45D-6226-4AAB-8B4D-8729E359DF97}" destId="{B35DE81C-801A-4130-9F3A-32C649E4ADA9}" srcOrd="1" destOrd="0" parTransId="{A10D428D-398C-4F4F-BBAE-5A8D08AE13AF}" sibTransId="{629830A8-BB03-46B4-A30A-6D958081E277}"/>
    <dgm:cxn modelId="{AAB2FCDF-D174-45A1-9848-D6FFE93F1FC3}" type="presParOf" srcId="{A44F8FA4-6CDF-4F03-960B-708FC51396DC}" destId="{F12B93ED-7CE5-403D-BADB-2C8CB8CCB702}" srcOrd="0" destOrd="0" presId="urn:microsoft.com/office/officeart/2005/8/layout/vList2"/>
    <dgm:cxn modelId="{689953D3-A764-4026-849B-F7E0F27F94FA}" type="presParOf" srcId="{A44F8FA4-6CDF-4F03-960B-708FC51396DC}" destId="{A79AEC99-5840-4465-AD37-59032705F3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84922-6202-43C1-837A-ECD0EB45DB34}">
      <dsp:nvSpPr>
        <dsp:cNvPr id="0" name=""/>
        <dsp:cNvSpPr/>
      </dsp:nvSpPr>
      <dsp:spPr>
        <a:xfrm>
          <a:off x="3961039" y="2251745"/>
          <a:ext cx="744304" cy="3123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/>
        </a:p>
      </dsp:txBody>
      <dsp:txXfrm>
        <a:off x="4070040" y="2297480"/>
        <a:ext cx="526302" cy="220830"/>
      </dsp:txXfrm>
    </dsp:sp>
    <dsp:sp modelId="{AEA59D1B-F651-44CA-AB95-F5AD63CDC42A}">
      <dsp:nvSpPr>
        <dsp:cNvPr id="0" name=""/>
        <dsp:cNvSpPr/>
      </dsp:nvSpPr>
      <dsp:spPr>
        <a:xfrm rot="16200000">
          <a:off x="3734542" y="1639644"/>
          <a:ext cx="1197299" cy="26902"/>
        </a:xfrm>
        <a:custGeom>
          <a:avLst/>
          <a:gdLst/>
          <a:ahLst/>
          <a:cxnLst/>
          <a:rect l="0" t="0" r="0" b="0"/>
          <a:pathLst>
            <a:path>
              <a:moveTo>
                <a:pt x="0" y="13451"/>
              </a:moveTo>
              <a:lnTo>
                <a:pt x="1197299" y="13451"/>
              </a:lnTo>
            </a:path>
          </a:pathLst>
        </a:custGeom>
        <a:noFill/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4303259" y="1623162"/>
        <a:ext cx="59864" cy="59864"/>
      </dsp:txXfrm>
    </dsp:sp>
    <dsp:sp modelId="{FEC1B94A-F88E-4CFB-A75A-CFFBD4FF9178}">
      <dsp:nvSpPr>
        <dsp:cNvPr id="0" name=""/>
        <dsp:cNvSpPr/>
      </dsp:nvSpPr>
      <dsp:spPr>
        <a:xfrm>
          <a:off x="4121788" y="335426"/>
          <a:ext cx="422807" cy="71901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800" kern="1200" dirty="0"/>
        </a:p>
      </dsp:txBody>
      <dsp:txXfrm>
        <a:off x="4183707" y="440724"/>
        <a:ext cx="298969" cy="508423"/>
      </dsp:txXfrm>
    </dsp:sp>
    <dsp:sp modelId="{3758F444-0A7E-48DE-AF36-0D3CDA7AC2ED}">
      <dsp:nvSpPr>
        <dsp:cNvPr id="0" name=""/>
        <dsp:cNvSpPr/>
      </dsp:nvSpPr>
      <dsp:spPr>
        <a:xfrm rot="19859814">
          <a:off x="4350476" y="1468425"/>
          <a:ext cx="3306170" cy="26902"/>
        </a:xfrm>
        <a:custGeom>
          <a:avLst/>
          <a:gdLst/>
          <a:ahLst/>
          <a:cxnLst/>
          <a:rect l="0" t="0" r="0" b="0"/>
          <a:pathLst>
            <a:path>
              <a:moveTo>
                <a:pt x="0" y="13451"/>
              </a:moveTo>
              <a:lnTo>
                <a:pt x="3306170" y="13451"/>
              </a:lnTo>
            </a:path>
          </a:pathLst>
        </a:custGeom>
        <a:noFill/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100" kern="1200"/>
        </a:p>
      </dsp:txBody>
      <dsp:txXfrm>
        <a:off x="5920907" y="1399222"/>
        <a:ext cx="165308" cy="165308"/>
      </dsp:txXfrm>
    </dsp:sp>
    <dsp:sp modelId="{2050EC4A-22B1-4DE8-947E-882C0196B431}">
      <dsp:nvSpPr>
        <dsp:cNvPr id="0" name=""/>
        <dsp:cNvSpPr/>
      </dsp:nvSpPr>
      <dsp:spPr>
        <a:xfrm>
          <a:off x="7174928" y="591153"/>
          <a:ext cx="707666" cy="9036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7278563" y="604387"/>
        <a:ext cx="500396" cy="63897"/>
      </dsp:txXfrm>
    </dsp:sp>
    <dsp:sp modelId="{C5A14483-E2E4-4C36-9576-178993787175}">
      <dsp:nvSpPr>
        <dsp:cNvPr id="0" name=""/>
        <dsp:cNvSpPr/>
      </dsp:nvSpPr>
      <dsp:spPr>
        <a:xfrm rot="3538152">
          <a:off x="4062547" y="3185595"/>
          <a:ext cx="1493190" cy="26902"/>
        </a:xfrm>
        <a:custGeom>
          <a:avLst/>
          <a:gdLst/>
          <a:ahLst/>
          <a:cxnLst/>
          <a:rect l="0" t="0" r="0" b="0"/>
          <a:pathLst>
            <a:path>
              <a:moveTo>
                <a:pt x="0" y="13451"/>
              </a:moveTo>
              <a:lnTo>
                <a:pt x="1493190" y="13451"/>
              </a:lnTo>
            </a:path>
          </a:pathLst>
        </a:custGeom>
        <a:noFill/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4771813" y="3161717"/>
        <a:ext cx="74659" cy="74659"/>
      </dsp:txXfrm>
    </dsp:sp>
    <dsp:sp modelId="{CE1A26BB-8A29-429C-BBFC-A34C5F0DE4A7}">
      <dsp:nvSpPr>
        <dsp:cNvPr id="0" name=""/>
        <dsp:cNvSpPr/>
      </dsp:nvSpPr>
      <dsp:spPr>
        <a:xfrm>
          <a:off x="4960235" y="3809930"/>
          <a:ext cx="807096" cy="62214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600" kern="1200"/>
        </a:p>
      </dsp:txBody>
      <dsp:txXfrm>
        <a:off x="5078431" y="3901040"/>
        <a:ext cx="570704" cy="439921"/>
      </dsp:txXfrm>
    </dsp:sp>
    <dsp:sp modelId="{7DB4D44B-971E-43C0-88C4-0CCF77311D9E}">
      <dsp:nvSpPr>
        <dsp:cNvPr id="0" name=""/>
        <dsp:cNvSpPr/>
      </dsp:nvSpPr>
      <dsp:spPr>
        <a:xfrm rot="7621740">
          <a:off x="2556164" y="3372791"/>
          <a:ext cx="2078026" cy="26902"/>
        </a:xfrm>
        <a:custGeom>
          <a:avLst/>
          <a:gdLst/>
          <a:ahLst/>
          <a:cxnLst/>
          <a:rect l="0" t="0" r="0" b="0"/>
          <a:pathLst>
            <a:path>
              <a:moveTo>
                <a:pt x="0" y="13451"/>
              </a:moveTo>
              <a:lnTo>
                <a:pt x="2078026" y="13451"/>
              </a:lnTo>
            </a:path>
          </a:pathLst>
        </a:custGeom>
        <a:noFill/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700" kern="1200"/>
        </a:p>
      </dsp:txBody>
      <dsp:txXfrm rot="10800000">
        <a:off x="3543226" y="3334292"/>
        <a:ext cx="103901" cy="103901"/>
      </dsp:txXfrm>
    </dsp:sp>
    <dsp:sp modelId="{EE71915F-9468-4946-A6AD-CA986FE1D753}">
      <dsp:nvSpPr>
        <dsp:cNvPr id="0" name=""/>
        <dsp:cNvSpPr/>
      </dsp:nvSpPr>
      <dsp:spPr>
        <a:xfrm>
          <a:off x="2883497" y="3947915"/>
          <a:ext cx="86629" cy="64868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2896184" y="4042913"/>
        <a:ext cx="61255" cy="458693"/>
      </dsp:txXfrm>
    </dsp:sp>
    <dsp:sp modelId="{AD2D29B8-ED1A-437B-B35A-D8282865F4C4}">
      <dsp:nvSpPr>
        <dsp:cNvPr id="0" name=""/>
        <dsp:cNvSpPr/>
      </dsp:nvSpPr>
      <dsp:spPr>
        <a:xfrm rot="10412406">
          <a:off x="1377856" y="2581628"/>
          <a:ext cx="2604303" cy="26902"/>
        </a:xfrm>
        <a:custGeom>
          <a:avLst/>
          <a:gdLst/>
          <a:ahLst/>
          <a:cxnLst/>
          <a:rect l="0" t="0" r="0" b="0"/>
          <a:pathLst>
            <a:path>
              <a:moveTo>
                <a:pt x="0" y="13451"/>
              </a:moveTo>
              <a:lnTo>
                <a:pt x="2604303" y="13451"/>
              </a:lnTo>
            </a:path>
          </a:pathLst>
        </a:custGeom>
        <a:noFill/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900" kern="1200"/>
        </a:p>
      </dsp:txBody>
      <dsp:txXfrm rot="10800000">
        <a:off x="2614900" y="2529972"/>
        <a:ext cx="130215" cy="130215"/>
      </dsp:txXfrm>
    </dsp:sp>
    <dsp:sp modelId="{BD454452-9A70-4985-BAF0-5E1FD367600C}">
      <dsp:nvSpPr>
        <dsp:cNvPr id="0" name=""/>
        <dsp:cNvSpPr/>
      </dsp:nvSpPr>
      <dsp:spPr>
        <a:xfrm>
          <a:off x="858359" y="2488505"/>
          <a:ext cx="529236" cy="56574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00" kern="1200"/>
        </a:p>
      </dsp:txBody>
      <dsp:txXfrm>
        <a:off x="935864" y="2571356"/>
        <a:ext cx="374226" cy="400041"/>
      </dsp:txXfrm>
    </dsp:sp>
    <dsp:sp modelId="{8A22A721-F24C-4B47-B1E0-26D75A5310EE}">
      <dsp:nvSpPr>
        <dsp:cNvPr id="0" name=""/>
        <dsp:cNvSpPr/>
      </dsp:nvSpPr>
      <dsp:spPr>
        <a:xfrm rot="12517506">
          <a:off x="964740" y="1469124"/>
          <a:ext cx="3346123" cy="26902"/>
        </a:xfrm>
        <a:custGeom>
          <a:avLst/>
          <a:gdLst/>
          <a:ahLst/>
          <a:cxnLst/>
          <a:rect l="0" t="0" r="0" b="0"/>
          <a:pathLst>
            <a:path>
              <a:moveTo>
                <a:pt x="0" y="13451"/>
              </a:moveTo>
              <a:lnTo>
                <a:pt x="3346123" y="13451"/>
              </a:lnTo>
            </a:path>
          </a:pathLst>
        </a:custGeom>
        <a:noFill/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100" kern="1200"/>
        </a:p>
      </dsp:txBody>
      <dsp:txXfrm rot="10800000">
        <a:off x="2554149" y="1398922"/>
        <a:ext cx="167306" cy="167306"/>
      </dsp:txXfrm>
    </dsp:sp>
    <dsp:sp modelId="{5F1E40E5-FE5F-4A09-A30E-CA2687A15406}">
      <dsp:nvSpPr>
        <dsp:cNvPr id="0" name=""/>
        <dsp:cNvSpPr/>
      </dsp:nvSpPr>
      <dsp:spPr>
        <a:xfrm>
          <a:off x="651823" y="167104"/>
          <a:ext cx="535446" cy="75534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00" kern="1200"/>
        </a:p>
      </dsp:txBody>
      <dsp:txXfrm>
        <a:off x="730237" y="277721"/>
        <a:ext cx="378618" cy="53410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B93ED-7CE5-403D-BADB-2C8CB8CCB702}">
      <dsp:nvSpPr>
        <dsp:cNvPr id="0" name=""/>
        <dsp:cNvSpPr/>
      </dsp:nvSpPr>
      <dsp:spPr>
        <a:xfrm>
          <a:off x="0" y="0"/>
          <a:ext cx="8137525" cy="295614"/>
        </a:xfrm>
        <a:prstGeom prst="roundRect">
          <a:avLst/>
        </a:prstGeom>
        <a:solidFill>
          <a:srgbClr val="0A7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Inwestycje</a:t>
          </a:r>
        </a:p>
      </dsp:txBody>
      <dsp:txXfrm>
        <a:off x="14431" y="14431"/>
        <a:ext cx="8108663" cy="266752"/>
      </dsp:txXfrm>
    </dsp:sp>
    <dsp:sp modelId="{A79AEC99-5840-4465-AD37-59032705F3B8}">
      <dsp:nvSpPr>
        <dsp:cNvPr id="0" name=""/>
        <dsp:cNvSpPr/>
      </dsp:nvSpPr>
      <dsp:spPr>
        <a:xfrm>
          <a:off x="0" y="380030"/>
          <a:ext cx="8137525" cy="151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66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</dsp:txBody>
      <dsp:txXfrm>
        <a:off x="0" y="380030"/>
        <a:ext cx="8137525" cy="151039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B93ED-7CE5-403D-BADB-2C8CB8CCB702}">
      <dsp:nvSpPr>
        <dsp:cNvPr id="0" name=""/>
        <dsp:cNvSpPr/>
      </dsp:nvSpPr>
      <dsp:spPr>
        <a:xfrm>
          <a:off x="0" y="0"/>
          <a:ext cx="8137525" cy="295614"/>
        </a:xfrm>
        <a:prstGeom prst="roundRect">
          <a:avLst/>
        </a:prstGeom>
        <a:solidFill>
          <a:srgbClr val="0A7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Inwestycje</a:t>
          </a:r>
        </a:p>
      </dsp:txBody>
      <dsp:txXfrm>
        <a:off x="14431" y="14431"/>
        <a:ext cx="8108663" cy="266752"/>
      </dsp:txXfrm>
    </dsp:sp>
    <dsp:sp modelId="{A79AEC99-5840-4465-AD37-59032705F3B8}">
      <dsp:nvSpPr>
        <dsp:cNvPr id="0" name=""/>
        <dsp:cNvSpPr/>
      </dsp:nvSpPr>
      <dsp:spPr>
        <a:xfrm>
          <a:off x="0" y="380030"/>
          <a:ext cx="8137525" cy="151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66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</dsp:txBody>
      <dsp:txXfrm>
        <a:off x="0" y="380030"/>
        <a:ext cx="8137525" cy="151039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B93ED-7CE5-403D-BADB-2C8CB8CCB702}">
      <dsp:nvSpPr>
        <dsp:cNvPr id="0" name=""/>
        <dsp:cNvSpPr/>
      </dsp:nvSpPr>
      <dsp:spPr>
        <a:xfrm>
          <a:off x="0" y="0"/>
          <a:ext cx="8137525" cy="295614"/>
        </a:xfrm>
        <a:prstGeom prst="roundRect">
          <a:avLst/>
        </a:prstGeom>
        <a:solidFill>
          <a:srgbClr val="0A7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Inwestycje</a:t>
          </a:r>
        </a:p>
      </dsp:txBody>
      <dsp:txXfrm>
        <a:off x="14431" y="14431"/>
        <a:ext cx="8108663" cy="266752"/>
      </dsp:txXfrm>
    </dsp:sp>
    <dsp:sp modelId="{A79AEC99-5840-4465-AD37-59032705F3B8}">
      <dsp:nvSpPr>
        <dsp:cNvPr id="0" name=""/>
        <dsp:cNvSpPr/>
      </dsp:nvSpPr>
      <dsp:spPr>
        <a:xfrm>
          <a:off x="0" y="380030"/>
          <a:ext cx="8137525" cy="151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66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</dsp:txBody>
      <dsp:txXfrm>
        <a:off x="0" y="380030"/>
        <a:ext cx="8137525" cy="151039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B93ED-7CE5-403D-BADB-2C8CB8CCB702}">
      <dsp:nvSpPr>
        <dsp:cNvPr id="0" name=""/>
        <dsp:cNvSpPr/>
      </dsp:nvSpPr>
      <dsp:spPr>
        <a:xfrm>
          <a:off x="0" y="7785"/>
          <a:ext cx="8137525" cy="295614"/>
        </a:xfrm>
        <a:prstGeom prst="roundRect">
          <a:avLst/>
        </a:prstGeom>
        <a:solidFill>
          <a:srgbClr val="0A7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Inwestycje</a:t>
          </a:r>
        </a:p>
      </dsp:txBody>
      <dsp:txXfrm>
        <a:off x="14431" y="22216"/>
        <a:ext cx="8108663" cy="266752"/>
      </dsp:txXfrm>
    </dsp:sp>
    <dsp:sp modelId="{A79AEC99-5840-4465-AD37-59032705F3B8}">
      <dsp:nvSpPr>
        <dsp:cNvPr id="0" name=""/>
        <dsp:cNvSpPr/>
      </dsp:nvSpPr>
      <dsp:spPr>
        <a:xfrm>
          <a:off x="0" y="380030"/>
          <a:ext cx="8137525" cy="151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66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</dsp:txBody>
      <dsp:txXfrm>
        <a:off x="0" y="380030"/>
        <a:ext cx="8137525" cy="151039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B93ED-7CE5-403D-BADB-2C8CB8CCB702}">
      <dsp:nvSpPr>
        <dsp:cNvPr id="0" name=""/>
        <dsp:cNvSpPr/>
      </dsp:nvSpPr>
      <dsp:spPr>
        <a:xfrm>
          <a:off x="0" y="0"/>
          <a:ext cx="8137525" cy="295614"/>
        </a:xfrm>
        <a:prstGeom prst="roundRect">
          <a:avLst/>
        </a:prstGeom>
        <a:solidFill>
          <a:srgbClr val="0A7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Inwestycje</a:t>
          </a:r>
        </a:p>
      </dsp:txBody>
      <dsp:txXfrm>
        <a:off x="14431" y="14431"/>
        <a:ext cx="8108663" cy="266752"/>
      </dsp:txXfrm>
    </dsp:sp>
    <dsp:sp modelId="{A79AEC99-5840-4465-AD37-59032705F3B8}">
      <dsp:nvSpPr>
        <dsp:cNvPr id="0" name=""/>
        <dsp:cNvSpPr/>
      </dsp:nvSpPr>
      <dsp:spPr>
        <a:xfrm>
          <a:off x="0" y="380030"/>
          <a:ext cx="8137525" cy="151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66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</dsp:txBody>
      <dsp:txXfrm>
        <a:off x="0" y="380030"/>
        <a:ext cx="8137525" cy="151039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B93ED-7CE5-403D-BADB-2C8CB8CCB702}">
      <dsp:nvSpPr>
        <dsp:cNvPr id="0" name=""/>
        <dsp:cNvSpPr/>
      </dsp:nvSpPr>
      <dsp:spPr>
        <a:xfrm>
          <a:off x="0" y="0"/>
          <a:ext cx="8137525" cy="295614"/>
        </a:xfrm>
        <a:prstGeom prst="roundRect">
          <a:avLst/>
        </a:prstGeom>
        <a:solidFill>
          <a:srgbClr val="0A7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Inwestycje</a:t>
          </a:r>
        </a:p>
      </dsp:txBody>
      <dsp:txXfrm>
        <a:off x="14431" y="14431"/>
        <a:ext cx="8108663" cy="266752"/>
      </dsp:txXfrm>
    </dsp:sp>
    <dsp:sp modelId="{A79AEC99-5840-4465-AD37-59032705F3B8}">
      <dsp:nvSpPr>
        <dsp:cNvPr id="0" name=""/>
        <dsp:cNvSpPr/>
      </dsp:nvSpPr>
      <dsp:spPr>
        <a:xfrm>
          <a:off x="0" y="380030"/>
          <a:ext cx="8137525" cy="151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66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</dsp:txBody>
      <dsp:txXfrm>
        <a:off x="0" y="380030"/>
        <a:ext cx="8137525" cy="151039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B93ED-7CE5-403D-BADB-2C8CB8CCB702}">
      <dsp:nvSpPr>
        <dsp:cNvPr id="0" name=""/>
        <dsp:cNvSpPr/>
      </dsp:nvSpPr>
      <dsp:spPr>
        <a:xfrm>
          <a:off x="0" y="0"/>
          <a:ext cx="8137525" cy="295614"/>
        </a:xfrm>
        <a:prstGeom prst="roundRect">
          <a:avLst/>
        </a:prstGeom>
        <a:solidFill>
          <a:srgbClr val="0A7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Inwestycje</a:t>
          </a:r>
        </a:p>
      </dsp:txBody>
      <dsp:txXfrm>
        <a:off x="14431" y="14431"/>
        <a:ext cx="8108663" cy="266752"/>
      </dsp:txXfrm>
    </dsp:sp>
    <dsp:sp modelId="{A79AEC99-5840-4465-AD37-59032705F3B8}">
      <dsp:nvSpPr>
        <dsp:cNvPr id="0" name=""/>
        <dsp:cNvSpPr/>
      </dsp:nvSpPr>
      <dsp:spPr>
        <a:xfrm>
          <a:off x="0" y="380030"/>
          <a:ext cx="8137525" cy="151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66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</dsp:txBody>
      <dsp:txXfrm>
        <a:off x="0" y="380030"/>
        <a:ext cx="8137525" cy="151039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B93ED-7CE5-403D-BADB-2C8CB8CCB702}">
      <dsp:nvSpPr>
        <dsp:cNvPr id="0" name=""/>
        <dsp:cNvSpPr/>
      </dsp:nvSpPr>
      <dsp:spPr>
        <a:xfrm>
          <a:off x="0" y="0"/>
          <a:ext cx="8137525" cy="295614"/>
        </a:xfrm>
        <a:prstGeom prst="roundRect">
          <a:avLst/>
        </a:prstGeom>
        <a:solidFill>
          <a:srgbClr val="0A7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Inwestycje</a:t>
          </a:r>
        </a:p>
      </dsp:txBody>
      <dsp:txXfrm>
        <a:off x="14431" y="14431"/>
        <a:ext cx="8108663" cy="266752"/>
      </dsp:txXfrm>
    </dsp:sp>
    <dsp:sp modelId="{A79AEC99-5840-4465-AD37-59032705F3B8}">
      <dsp:nvSpPr>
        <dsp:cNvPr id="0" name=""/>
        <dsp:cNvSpPr/>
      </dsp:nvSpPr>
      <dsp:spPr>
        <a:xfrm>
          <a:off x="0" y="380030"/>
          <a:ext cx="8137525" cy="151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66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</dsp:txBody>
      <dsp:txXfrm>
        <a:off x="0" y="380030"/>
        <a:ext cx="8137525" cy="151039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B93ED-7CE5-403D-BADB-2C8CB8CCB702}">
      <dsp:nvSpPr>
        <dsp:cNvPr id="0" name=""/>
        <dsp:cNvSpPr/>
      </dsp:nvSpPr>
      <dsp:spPr>
        <a:xfrm>
          <a:off x="0" y="0"/>
          <a:ext cx="8137525" cy="295614"/>
        </a:xfrm>
        <a:prstGeom prst="roundRect">
          <a:avLst/>
        </a:prstGeom>
        <a:solidFill>
          <a:srgbClr val="0A7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Inwestycje</a:t>
          </a:r>
        </a:p>
      </dsp:txBody>
      <dsp:txXfrm>
        <a:off x="14431" y="14431"/>
        <a:ext cx="8108663" cy="266752"/>
      </dsp:txXfrm>
    </dsp:sp>
    <dsp:sp modelId="{A79AEC99-5840-4465-AD37-59032705F3B8}">
      <dsp:nvSpPr>
        <dsp:cNvPr id="0" name=""/>
        <dsp:cNvSpPr/>
      </dsp:nvSpPr>
      <dsp:spPr>
        <a:xfrm>
          <a:off x="0" y="380030"/>
          <a:ext cx="8137525" cy="151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66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</dsp:txBody>
      <dsp:txXfrm>
        <a:off x="0" y="380030"/>
        <a:ext cx="8137525" cy="151039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B93ED-7CE5-403D-BADB-2C8CB8CCB702}">
      <dsp:nvSpPr>
        <dsp:cNvPr id="0" name=""/>
        <dsp:cNvSpPr/>
      </dsp:nvSpPr>
      <dsp:spPr>
        <a:xfrm>
          <a:off x="0" y="0"/>
          <a:ext cx="8137525" cy="295614"/>
        </a:xfrm>
        <a:prstGeom prst="roundRect">
          <a:avLst/>
        </a:prstGeom>
        <a:solidFill>
          <a:srgbClr val="0A7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Inwestycje</a:t>
          </a:r>
        </a:p>
      </dsp:txBody>
      <dsp:txXfrm>
        <a:off x="14431" y="14431"/>
        <a:ext cx="8108663" cy="266752"/>
      </dsp:txXfrm>
    </dsp:sp>
    <dsp:sp modelId="{A79AEC99-5840-4465-AD37-59032705F3B8}">
      <dsp:nvSpPr>
        <dsp:cNvPr id="0" name=""/>
        <dsp:cNvSpPr/>
      </dsp:nvSpPr>
      <dsp:spPr>
        <a:xfrm>
          <a:off x="0" y="380030"/>
          <a:ext cx="8137525" cy="151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66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</dsp:txBody>
      <dsp:txXfrm>
        <a:off x="0" y="380030"/>
        <a:ext cx="8137525" cy="15103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B93ED-7CE5-403D-BADB-2C8CB8CCB702}">
      <dsp:nvSpPr>
        <dsp:cNvPr id="0" name=""/>
        <dsp:cNvSpPr/>
      </dsp:nvSpPr>
      <dsp:spPr>
        <a:xfrm>
          <a:off x="0" y="0"/>
          <a:ext cx="8137525" cy="295614"/>
        </a:xfrm>
        <a:prstGeom prst="roundRect">
          <a:avLst/>
        </a:prstGeom>
        <a:solidFill>
          <a:srgbClr val="0A7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Inwestycje</a:t>
          </a:r>
        </a:p>
      </dsp:txBody>
      <dsp:txXfrm>
        <a:off x="14431" y="14431"/>
        <a:ext cx="8108663" cy="266752"/>
      </dsp:txXfrm>
    </dsp:sp>
    <dsp:sp modelId="{A79AEC99-5840-4465-AD37-59032705F3B8}">
      <dsp:nvSpPr>
        <dsp:cNvPr id="0" name=""/>
        <dsp:cNvSpPr/>
      </dsp:nvSpPr>
      <dsp:spPr>
        <a:xfrm>
          <a:off x="0" y="380030"/>
          <a:ext cx="8137525" cy="151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66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</dsp:txBody>
      <dsp:txXfrm>
        <a:off x="0" y="380030"/>
        <a:ext cx="8137525" cy="151039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B93ED-7CE5-403D-BADB-2C8CB8CCB702}">
      <dsp:nvSpPr>
        <dsp:cNvPr id="0" name=""/>
        <dsp:cNvSpPr/>
      </dsp:nvSpPr>
      <dsp:spPr>
        <a:xfrm>
          <a:off x="0" y="0"/>
          <a:ext cx="8137525" cy="295614"/>
        </a:xfrm>
        <a:prstGeom prst="roundRect">
          <a:avLst/>
        </a:prstGeom>
        <a:solidFill>
          <a:srgbClr val="0A7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Inwestycje</a:t>
          </a:r>
        </a:p>
      </dsp:txBody>
      <dsp:txXfrm>
        <a:off x="14431" y="14431"/>
        <a:ext cx="8108663" cy="266752"/>
      </dsp:txXfrm>
    </dsp:sp>
    <dsp:sp modelId="{A79AEC99-5840-4465-AD37-59032705F3B8}">
      <dsp:nvSpPr>
        <dsp:cNvPr id="0" name=""/>
        <dsp:cNvSpPr/>
      </dsp:nvSpPr>
      <dsp:spPr>
        <a:xfrm>
          <a:off x="0" y="380030"/>
          <a:ext cx="8137525" cy="151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66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</dsp:txBody>
      <dsp:txXfrm>
        <a:off x="0" y="380030"/>
        <a:ext cx="8137525" cy="1510399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B93ED-7CE5-403D-BADB-2C8CB8CCB702}">
      <dsp:nvSpPr>
        <dsp:cNvPr id="0" name=""/>
        <dsp:cNvSpPr/>
      </dsp:nvSpPr>
      <dsp:spPr>
        <a:xfrm>
          <a:off x="0" y="0"/>
          <a:ext cx="8137525" cy="295614"/>
        </a:xfrm>
        <a:prstGeom prst="roundRect">
          <a:avLst/>
        </a:prstGeom>
        <a:solidFill>
          <a:srgbClr val="0A7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Inwestycje</a:t>
          </a:r>
        </a:p>
      </dsp:txBody>
      <dsp:txXfrm>
        <a:off x="14431" y="14431"/>
        <a:ext cx="8108663" cy="266752"/>
      </dsp:txXfrm>
    </dsp:sp>
    <dsp:sp modelId="{A79AEC99-5840-4465-AD37-59032705F3B8}">
      <dsp:nvSpPr>
        <dsp:cNvPr id="0" name=""/>
        <dsp:cNvSpPr/>
      </dsp:nvSpPr>
      <dsp:spPr>
        <a:xfrm>
          <a:off x="0" y="380030"/>
          <a:ext cx="8137525" cy="151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66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</dsp:txBody>
      <dsp:txXfrm>
        <a:off x="0" y="380030"/>
        <a:ext cx="8137525" cy="1510399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B93ED-7CE5-403D-BADB-2C8CB8CCB702}">
      <dsp:nvSpPr>
        <dsp:cNvPr id="0" name=""/>
        <dsp:cNvSpPr/>
      </dsp:nvSpPr>
      <dsp:spPr>
        <a:xfrm>
          <a:off x="0" y="0"/>
          <a:ext cx="8137525" cy="295614"/>
        </a:xfrm>
        <a:prstGeom prst="roundRect">
          <a:avLst/>
        </a:prstGeom>
        <a:solidFill>
          <a:srgbClr val="0A7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Inwestycje</a:t>
          </a:r>
        </a:p>
      </dsp:txBody>
      <dsp:txXfrm>
        <a:off x="14431" y="14431"/>
        <a:ext cx="8108663" cy="266752"/>
      </dsp:txXfrm>
    </dsp:sp>
    <dsp:sp modelId="{A79AEC99-5840-4465-AD37-59032705F3B8}">
      <dsp:nvSpPr>
        <dsp:cNvPr id="0" name=""/>
        <dsp:cNvSpPr/>
      </dsp:nvSpPr>
      <dsp:spPr>
        <a:xfrm>
          <a:off x="0" y="380030"/>
          <a:ext cx="8137525" cy="151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66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</dsp:txBody>
      <dsp:txXfrm>
        <a:off x="0" y="380030"/>
        <a:ext cx="8137525" cy="1510399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B93ED-7CE5-403D-BADB-2C8CB8CCB702}">
      <dsp:nvSpPr>
        <dsp:cNvPr id="0" name=""/>
        <dsp:cNvSpPr/>
      </dsp:nvSpPr>
      <dsp:spPr>
        <a:xfrm>
          <a:off x="0" y="0"/>
          <a:ext cx="8137525" cy="295614"/>
        </a:xfrm>
        <a:prstGeom prst="roundRect">
          <a:avLst/>
        </a:prstGeom>
        <a:solidFill>
          <a:srgbClr val="0A7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Inwestycje</a:t>
          </a:r>
        </a:p>
      </dsp:txBody>
      <dsp:txXfrm>
        <a:off x="14431" y="14431"/>
        <a:ext cx="8108663" cy="266752"/>
      </dsp:txXfrm>
    </dsp:sp>
    <dsp:sp modelId="{A79AEC99-5840-4465-AD37-59032705F3B8}">
      <dsp:nvSpPr>
        <dsp:cNvPr id="0" name=""/>
        <dsp:cNvSpPr/>
      </dsp:nvSpPr>
      <dsp:spPr>
        <a:xfrm>
          <a:off x="0" y="380030"/>
          <a:ext cx="8137525" cy="151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66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</dsp:txBody>
      <dsp:txXfrm>
        <a:off x="0" y="380030"/>
        <a:ext cx="8137525" cy="1510399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B93ED-7CE5-403D-BADB-2C8CB8CCB702}">
      <dsp:nvSpPr>
        <dsp:cNvPr id="0" name=""/>
        <dsp:cNvSpPr/>
      </dsp:nvSpPr>
      <dsp:spPr>
        <a:xfrm>
          <a:off x="0" y="2910"/>
          <a:ext cx="8137525" cy="295614"/>
        </a:xfrm>
        <a:prstGeom prst="roundRect">
          <a:avLst/>
        </a:prstGeom>
        <a:solidFill>
          <a:srgbClr val="0A7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Inwestycje</a:t>
          </a:r>
        </a:p>
      </dsp:txBody>
      <dsp:txXfrm>
        <a:off x="14431" y="17341"/>
        <a:ext cx="8108663" cy="266752"/>
      </dsp:txXfrm>
    </dsp:sp>
    <dsp:sp modelId="{A79AEC99-5840-4465-AD37-59032705F3B8}">
      <dsp:nvSpPr>
        <dsp:cNvPr id="0" name=""/>
        <dsp:cNvSpPr/>
      </dsp:nvSpPr>
      <dsp:spPr>
        <a:xfrm>
          <a:off x="0" y="380030"/>
          <a:ext cx="8137525" cy="151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66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</dsp:txBody>
      <dsp:txXfrm>
        <a:off x="0" y="380030"/>
        <a:ext cx="8137525" cy="1510399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B93ED-7CE5-403D-BADB-2C8CB8CCB702}">
      <dsp:nvSpPr>
        <dsp:cNvPr id="0" name=""/>
        <dsp:cNvSpPr/>
      </dsp:nvSpPr>
      <dsp:spPr>
        <a:xfrm>
          <a:off x="0" y="0"/>
          <a:ext cx="8137525" cy="295614"/>
        </a:xfrm>
        <a:prstGeom prst="roundRect">
          <a:avLst/>
        </a:prstGeom>
        <a:solidFill>
          <a:srgbClr val="0A7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Inwestycje</a:t>
          </a:r>
        </a:p>
      </dsp:txBody>
      <dsp:txXfrm>
        <a:off x="14431" y="14431"/>
        <a:ext cx="8108663" cy="266752"/>
      </dsp:txXfrm>
    </dsp:sp>
    <dsp:sp modelId="{A79AEC99-5840-4465-AD37-59032705F3B8}">
      <dsp:nvSpPr>
        <dsp:cNvPr id="0" name=""/>
        <dsp:cNvSpPr/>
      </dsp:nvSpPr>
      <dsp:spPr>
        <a:xfrm>
          <a:off x="0" y="380030"/>
          <a:ext cx="8137525" cy="151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66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</dsp:txBody>
      <dsp:txXfrm>
        <a:off x="0" y="380030"/>
        <a:ext cx="8137525" cy="1510399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B93ED-7CE5-403D-BADB-2C8CB8CCB702}">
      <dsp:nvSpPr>
        <dsp:cNvPr id="0" name=""/>
        <dsp:cNvSpPr/>
      </dsp:nvSpPr>
      <dsp:spPr>
        <a:xfrm>
          <a:off x="0" y="0"/>
          <a:ext cx="8137525" cy="295614"/>
        </a:xfrm>
        <a:prstGeom prst="roundRect">
          <a:avLst/>
        </a:prstGeom>
        <a:solidFill>
          <a:srgbClr val="0A7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Inwestycje</a:t>
          </a:r>
        </a:p>
      </dsp:txBody>
      <dsp:txXfrm>
        <a:off x="14431" y="14431"/>
        <a:ext cx="8108663" cy="266752"/>
      </dsp:txXfrm>
    </dsp:sp>
    <dsp:sp modelId="{A79AEC99-5840-4465-AD37-59032705F3B8}">
      <dsp:nvSpPr>
        <dsp:cNvPr id="0" name=""/>
        <dsp:cNvSpPr/>
      </dsp:nvSpPr>
      <dsp:spPr>
        <a:xfrm>
          <a:off x="0" y="380030"/>
          <a:ext cx="8137525" cy="151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66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</dsp:txBody>
      <dsp:txXfrm>
        <a:off x="0" y="380030"/>
        <a:ext cx="8137525" cy="1510399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B93ED-7CE5-403D-BADB-2C8CB8CCB702}">
      <dsp:nvSpPr>
        <dsp:cNvPr id="0" name=""/>
        <dsp:cNvSpPr/>
      </dsp:nvSpPr>
      <dsp:spPr>
        <a:xfrm>
          <a:off x="0" y="0"/>
          <a:ext cx="8137525" cy="295614"/>
        </a:xfrm>
        <a:prstGeom prst="roundRect">
          <a:avLst/>
        </a:prstGeom>
        <a:solidFill>
          <a:srgbClr val="0A7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Inwestycje</a:t>
          </a:r>
        </a:p>
      </dsp:txBody>
      <dsp:txXfrm>
        <a:off x="14431" y="14431"/>
        <a:ext cx="8108663" cy="266752"/>
      </dsp:txXfrm>
    </dsp:sp>
    <dsp:sp modelId="{A79AEC99-5840-4465-AD37-59032705F3B8}">
      <dsp:nvSpPr>
        <dsp:cNvPr id="0" name=""/>
        <dsp:cNvSpPr/>
      </dsp:nvSpPr>
      <dsp:spPr>
        <a:xfrm>
          <a:off x="0" y="380030"/>
          <a:ext cx="8137525" cy="151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66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</dsp:txBody>
      <dsp:txXfrm>
        <a:off x="0" y="380030"/>
        <a:ext cx="8137525" cy="1510399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B93ED-7CE5-403D-BADB-2C8CB8CCB702}">
      <dsp:nvSpPr>
        <dsp:cNvPr id="0" name=""/>
        <dsp:cNvSpPr/>
      </dsp:nvSpPr>
      <dsp:spPr>
        <a:xfrm>
          <a:off x="0" y="0"/>
          <a:ext cx="8137525" cy="295614"/>
        </a:xfrm>
        <a:prstGeom prst="roundRect">
          <a:avLst/>
        </a:prstGeom>
        <a:solidFill>
          <a:srgbClr val="0A7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Inwestycje</a:t>
          </a:r>
        </a:p>
      </dsp:txBody>
      <dsp:txXfrm>
        <a:off x="14431" y="14431"/>
        <a:ext cx="8108663" cy="266752"/>
      </dsp:txXfrm>
    </dsp:sp>
    <dsp:sp modelId="{A79AEC99-5840-4465-AD37-59032705F3B8}">
      <dsp:nvSpPr>
        <dsp:cNvPr id="0" name=""/>
        <dsp:cNvSpPr/>
      </dsp:nvSpPr>
      <dsp:spPr>
        <a:xfrm>
          <a:off x="0" y="380030"/>
          <a:ext cx="8137525" cy="151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66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</dsp:txBody>
      <dsp:txXfrm>
        <a:off x="0" y="380030"/>
        <a:ext cx="8137525" cy="1510399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B93ED-7CE5-403D-BADB-2C8CB8CCB702}">
      <dsp:nvSpPr>
        <dsp:cNvPr id="0" name=""/>
        <dsp:cNvSpPr/>
      </dsp:nvSpPr>
      <dsp:spPr>
        <a:xfrm>
          <a:off x="0" y="0"/>
          <a:ext cx="8137525" cy="295614"/>
        </a:xfrm>
        <a:prstGeom prst="roundRect">
          <a:avLst/>
        </a:prstGeom>
        <a:solidFill>
          <a:srgbClr val="0A7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Inwestycje</a:t>
          </a:r>
        </a:p>
      </dsp:txBody>
      <dsp:txXfrm>
        <a:off x="14431" y="14431"/>
        <a:ext cx="8108663" cy="266752"/>
      </dsp:txXfrm>
    </dsp:sp>
    <dsp:sp modelId="{A79AEC99-5840-4465-AD37-59032705F3B8}">
      <dsp:nvSpPr>
        <dsp:cNvPr id="0" name=""/>
        <dsp:cNvSpPr/>
      </dsp:nvSpPr>
      <dsp:spPr>
        <a:xfrm>
          <a:off x="0" y="380030"/>
          <a:ext cx="8137525" cy="151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66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</dsp:txBody>
      <dsp:txXfrm>
        <a:off x="0" y="380030"/>
        <a:ext cx="8137525" cy="15103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B93ED-7CE5-403D-BADB-2C8CB8CCB702}">
      <dsp:nvSpPr>
        <dsp:cNvPr id="0" name=""/>
        <dsp:cNvSpPr/>
      </dsp:nvSpPr>
      <dsp:spPr>
        <a:xfrm>
          <a:off x="0" y="0"/>
          <a:ext cx="8137525" cy="295614"/>
        </a:xfrm>
        <a:prstGeom prst="roundRect">
          <a:avLst/>
        </a:prstGeom>
        <a:solidFill>
          <a:srgbClr val="0A7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Inwestycje</a:t>
          </a:r>
        </a:p>
      </dsp:txBody>
      <dsp:txXfrm>
        <a:off x="14431" y="14431"/>
        <a:ext cx="8108663" cy="266752"/>
      </dsp:txXfrm>
    </dsp:sp>
    <dsp:sp modelId="{A79AEC99-5840-4465-AD37-59032705F3B8}">
      <dsp:nvSpPr>
        <dsp:cNvPr id="0" name=""/>
        <dsp:cNvSpPr/>
      </dsp:nvSpPr>
      <dsp:spPr>
        <a:xfrm>
          <a:off x="0" y="380030"/>
          <a:ext cx="8137525" cy="151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66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</dsp:txBody>
      <dsp:txXfrm>
        <a:off x="0" y="380030"/>
        <a:ext cx="8137525" cy="1510399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B93ED-7CE5-403D-BADB-2C8CB8CCB702}">
      <dsp:nvSpPr>
        <dsp:cNvPr id="0" name=""/>
        <dsp:cNvSpPr/>
      </dsp:nvSpPr>
      <dsp:spPr>
        <a:xfrm>
          <a:off x="0" y="0"/>
          <a:ext cx="8137525" cy="295614"/>
        </a:xfrm>
        <a:prstGeom prst="roundRect">
          <a:avLst/>
        </a:prstGeom>
        <a:solidFill>
          <a:srgbClr val="0A7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Inwestycje</a:t>
          </a:r>
        </a:p>
      </dsp:txBody>
      <dsp:txXfrm>
        <a:off x="14431" y="14431"/>
        <a:ext cx="8108663" cy="266752"/>
      </dsp:txXfrm>
    </dsp:sp>
    <dsp:sp modelId="{A79AEC99-5840-4465-AD37-59032705F3B8}">
      <dsp:nvSpPr>
        <dsp:cNvPr id="0" name=""/>
        <dsp:cNvSpPr/>
      </dsp:nvSpPr>
      <dsp:spPr>
        <a:xfrm>
          <a:off x="0" y="380030"/>
          <a:ext cx="8137525" cy="151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66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</dsp:txBody>
      <dsp:txXfrm>
        <a:off x="0" y="380030"/>
        <a:ext cx="8137525" cy="1510399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B93ED-7CE5-403D-BADB-2C8CB8CCB702}">
      <dsp:nvSpPr>
        <dsp:cNvPr id="0" name=""/>
        <dsp:cNvSpPr/>
      </dsp:nvSpPr>
      <dsp:spPr>
        <a:xfrm>
          <a:off x="0" y="0"/>
          <a:ext cx="8137525" cy="295614"/>
        </a:xfrm>
        <a:prstGeom prst="roundRect">
          <a:avLst/>
        </a:prstGeom>
        <a:solidFill>
          <a:srgbClr val="0A7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Inwestycje</a:t>
          </a:r>
        </a:p>
      </dsp:txBody>
      <dsp:txXfrm>
        <a:off x="14431" y="14431"/>
        <a:ext cx="8108663" cy="266752"/>
      </dsp:txXfrm>
    </dsp:sp>
    <dsp:sp modelId="{A79AEC99-5840-4465-AD37-59032705F3B8}">
      <dsp:nvSpPr>
        <dsp:cNvPr id="0" name=""/>
        <dsp:cNvSpPr/>
      </dsp:nvSpPr>
      <dsp:spPr>
        <a:xfrm>
          <a:off x="0" y="380030"/>
          <a:ext cx="8137525" cy="151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66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</dsp:txBody>
      <dsp:txXfrm>
        <a:off x="0" y="380030"/>
        <a:ext cx="8137525" cy="15103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B93ED-7CE5-403D-BADB-2C8CB8CCB702}">
      <dsp:nvSpPr>
        <dsp:cNvPr id="0" name=""/>
        <dsp:cNvSpPr/>
      </dsp:nvSpPr>
      <dsp:spPr>
        <a:xfrm>
          <a:off x="0" y="0"/>
          <a:ext cx="8137525" cy="295614"/>
        </a:xfrm>
        <a:prstGeom prst="roundRect">
          <a:avLst/>
        </a:prstGeom>
        <a:solidFill>
          <a:srgbClr val="0A7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Inwestycje</a:t>
          </a:r>
        </a:p>
      </dsp:txBody>
      <dsp:txXfrm>
        <a:off x="14431" y="14431"/>
        <a:ext cx="8108663" cy="266752"/>
      </dsp:txXfrm>
    </dsp:sp>
    <dsp:sp modelId="{A79AEC99-5840-4465-AD37-59032705F3B8}">
      <dsp:nvSpPr>
        <dsp:cNvPr id="0" name=""/>
        <dsp:cNvSpPr/>
      </dsp:nvSpPr>
      <dsp:spPr>
        <a:xfrm>
          <a:off x="0" y="380030"/>
          <a:ext cx="8137525" cy="151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66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</dsp:txBody>
      <dsp:txXfrm>
        <a:off x="0" y="380030"/>
        <a:ext cx="8137525" cy="15103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B93ED-7CE5-403D-BADB-2C8CB8CCB702}">
      <dsp:nvSpPr>
        <dsp:cNvPr id="0" name=""/>
        <dsp:cNvSpPr/>
      </dsp:nvSpPr>
      <dsp:spPr>
        <a:xfrm>
          <a:off x="0" y="0"/>
          <a:ext cx="8137525" cy="295614"/>
        </a:xfrm>
        <a:prstGeom prst="roundRect">
          <a:avLst/>
        </a:prstGeom>
        <a:solidFill>
          <a:srgbClr val="0A7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Inwestycje</a:t>
          </a:r>
        </a:p>
      </dsp:txBody>
      <dsp:txXfrm>
        <a:off x="14431" y="14431"/>
        <a:ext cx="8108663" cy="266752"/>
      </dsp:txXfrm>
    </dsp:sp>
    <dsp:sp modelId="{A79AEC99-5840-4465-AD37-59032705F3B8}">
      <dsp:nvSpPr>
        <dsp:cNvPr id="0" name=""/>
        <dsp:cNvSpPr/>
      </dsp:nvSpPr>
      <dsp:spPr>
        <a:xfrm>
          <a:off x="0" y="380030"/>
          <a:ext cx="8137525" cy="151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66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</dsp:txBody>
      <dsp:txXfrm>
        <a:off x="0" y="380030"/>
        <a:ext cx="8137525" cy="15103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B93ED-7CE5-403D-BADB-2C8CB8CCB702}">
      <dsp:nvSpPr>
        <dsp:cNvPr id="0" name=""/>
        <dsp:cNvSpPr/>
      </dsp:nvSpPr>
      <dsp:spPr>
        <a:xfrm>
          <a:off x="0" y="0"/>
          <a:ext cx="8137525" cy="295614"/>
        </a:xfrm>
        <a:prstGeom prst="roundRect">
          <a:avLst/>
        </a:prstGeom>
        <a:solidFill>
          <a:srgbClr val="0A7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Inwestycje</a:t>
          </a:r>
        </a:p>
      </dsp:txBody>
      <dsp:txXfrm>
        <a:off x="14431" y="14431"/>
        <a:ext cx="8108663" cy="266752"/>
      </dsp:txXfrm>
    </dsp:sp>
    <dsp:sp modelId="{A79AEC99-5840-4465-AD37-59032705F3B8}">
      <dsp:nvSpPr>
        <dsp:cNvPr id="0" name=""/>
        <dsp:cNvSpPr/>
      </dsp:nvSpPr>
      <dsp:spPr>
        <a:xfrm>
          <a:off x="0" y="380030"/>
          <a:ext cx="8137525" cy="151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66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</dsp:txBody>
      <dsp:txXfrm>
        <a:off x="0" y="380030"/>
        <a:ext cx="8137525" cy="15103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B93ED-7CE5-403D-BADB-2C8CB8CCB702}">
      <dsp:nvSpPr>
        <dsp:cNvPr id="0" name=""/>
        <dsp:cNvSpPr/>
      </dsp:nvSpPr>
      <dsp:spPr>
        <a:xfrm>
          <a:off x="0" y="0"/>
          <a:ext cx="8137525" cy="295614"/>
        </a:xfrm>
        <a:prstGeom prst="roundRect">
          <a:avLst/>
        </a:prstGeom>
        <a:solidFill>
          <a:srgbClr val="0A7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Inwestycje</a:t>
          </a:r>
        </a:p>
      </dsp:txBody>
      <dsp:txXfrm>
        <a:off x="14431" y="14431"/>
        <a:ext cx="8108663" cy="266752"/>
      </dsp:txXfrm>
    </dsp:sp>
    <dsp:sp modelId="{A79AEC99-5840-4465-AD37-59032705F3B8}">
      <dsp:nvSpPr>
        <dsp:cNvPr id="0" name=""/>
        <dsp:cNvSpPr/>
      </dsp:nvSpPr>
      <dsp:spPr>
        <a:xfrm>
          <a:off x="0" y="380030"/>
          <a:ext cx="8137525" cy="151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66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</dsp:txBody>
      <dsp:txXfrm>
        <a:off x="0" y="380030"/>
        <a:ext cx="8137525" cy="15103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B93ED-7CE5-403D-BADB-2C8CB8CCB702}">
      <dsp:nvSpPr>
        <dsp:cNvPr id="0" name=""/>
        <dsp:cNvSpPr/>
      </dsp:nvSpPr>
      <dsp:spPr>
        <a:xfrm>
          <a:off x="0" y="0"/>
          <a:ext cx="8137525" cy="295614"/>
        </a:xfrm>
        <a:prstGeom prst="roundRect">
          <a:avLst/>
        </a:prstGeom>
        <a:solidFill>
          <a:srgbClr val="0A7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Inwestycje</a:t>
          </a:r>
        </a:p>
      </dsp:txBody>
      <dsp:txXfrm>
        <a:off x="14431" y="14431"/>
        <a:ext cx="8108663" cy="266752"/>
      </dsp:txXfrm>
    </dsp:sp>
    <dsp:sp modelId="{A79AEC99-5840-4465-AD37-59032705F3B8}">
      <dsp:nvSpPr>
        <dsp:cNvPr id="0" name=""/>
        <dsp:cNvSpPr/>
      </dsp:nvSpPr>
      <dsp:spPr>
        <a:xfrm>
          <a:off x="0" y="380030"/>
          <a:ext cx="8137525" cy="151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66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</dsp:txBody>
      <dsp:txXfrm>
        <a:off x="0" y="380030"/>
        <a:ext cx="8137525" cy="151039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B93ED-7CE5-403D-BADB-2C8CB8CCB702}">
      <dsp:nvSpPr>
        <dsp:cNvPr id="0" name=""/>
        <dsp:cNvSpPr/>
      </dsp:nvSpPr>
      <dsp:spPr>
        <a:xfrm>
          <a:off x="0" y="0"/>
          <a:ext cx="8137525" cy="295614"/>
        </a:xfrm>
        <a:prstGeom prst="roundRect">
          <a:avLst/>
        </a:prstGeom>
        <a:solidFill>
          <a:srgbClr val="0A7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Inwestycje</a:t>
          </a:r>
        </a:p>
      </dsp:txBody>
      <dsp:txXfrm>
        <a:off x="14431" y="14431"/>
        <a:ext cx="8108663" cy="266752"/>
      </dsp:txXfrm>
    </dsp:sp>
    <dsp:sp modelId="{A79AEC99-5840-4465-AD37-59032705F3B8}">
      <dsp:nvSpPr>
        <dsp:cNvPr id="0" name=""/>
        <dsp:cNvSpPr/>
      </dsp:nvSpPr>
      <dsp:spPr>
        <a:xfrm>
          <a:off x="0" y="380030"/>
          <a:ext cx="8137525" cy="1510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66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pl-PL" sz="1600" kern="1200" dirty="0"/>
        </a:p>
      </dsp:txBody>
      <dsp:txXfrm>
        <a:off x="0" y="380030"/>
        <a:ext cx="8137525" cy="1510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DAD1B10-2FA3-4E3B-ADE7-DA03C3CFE302}" type="datetimeFigureOut">
              <a:rPr lang="pl-PL"/>
              <a:pPr>
                <a:defRPr/>
              </a:pPr>
              <a:t>10.02.2023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668F224-0C57-480D-AFBD-AF777E8900D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70395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Dokument 1237 stronnicowy</a:t>
            </a:r>
          </a:p>
          <a:p>
            <a:r>
              <a:rPr lang="pl-PL" dirty="0"/>
              <a:t>Przesunięcie 30% płatności na I filar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8F224-0C57-480D-AFBD-AF777E8900DE}" type="slidenum">
              <a:rPr lang="pl-PL" smtClean="0"/>
              <a:pPr>
                <a:defRPr/>
              </a:pPr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9188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8F224-0C57-480D-AFBD-AF777E8900DE}" type="slidenum">
              <a:rPr lang="pl-PL" smtClean="0"/>
              <a:pPr>
                <a:defRPr/>
              </a:pPr>
              <a:t>94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6688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8F224-0C57-480D-AFBD-AF777E8900DE}" type="slidenum">
              <a:rPr lang="pl-PL" smtClean="0"/>
              <a:pPr>
                <a:defRPr/>
              </a:pPr>
              <a:t>95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6256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8F224-0C57-480D-AFBD-AF777E8900DE}" type="slidenum">
              <a:rPr lang="pl-PL" smtClean="0"/>
              <a:pPr>
                <a:defRPr/>
              </a:pPr>
              <a:t>96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5932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8F224-0C57-480D-AFBD-AF777E8900DE}" type="slidenum">
              <a:rPr lang="pl-PL" smtClean="0"/>
              <a:pPr>
                <a:defRPr/>
              </a:pPr>
              <a:t>97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6866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8F224-0C57-480D-AFBD-AF777E8900DE}" type="slidenum">
              <a:rPr lang="pl-PL" smtClean="0"/>
              <a:pPr>
                <a:defRPr/>
              </a:pPr>
              <a:t>98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6265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8F224-0C57-480D-AFBD-AF777E8900DE}" type="slidenum">
              <a:rPr lang="pl-PL" smtClean="0"/>
              <a:pPr>
                <a:defRPr/>
              </a:pPr>
              <a:t>99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0006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8F224-0C57-480D-AFBD-AF777E8900DE}" type="slidenum">
              <a:rPr lang="pl-PL" smtClean="0"/>
              <a:pPr>
                <a:defRPr/>
              </a:pPr>
              <a:t>100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9459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8F224-0C57-480D-AFBD-AF777E8900DE}" type="slidenum">
              <a:rPr lang="pl-PL" smtClean="0"/>
              <a:pPr>
                <a:defRPr/>
              </a:pPr>
              <a:t>101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25422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8F224-0C57-480D-AFBD-AF777E8900DE}" type="slidenum">
              <a:rPr lang="pl-PL" smtClean="0"/>
              <a:pPr>
                <a:defRPr/>
              </a:pPr>
              <a:t>102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64515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8F224-0C57-480D-AFBD-AF777E8900DE}" type="slidenum">
              <a:rPr lang="pl-PL" smtClean="0"/>
              <a:pPr>
                <a:defRPr/>
              </a:pPr>
              <a:t>103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0263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8F224-0C57-480D-AFBD-AF777E8900DE}" type="slidenum">
              <a:rPr lang="pl-PL" smtClean="0"/>
              <a:pPr>
                <a:defRPr/>
              </a:pPr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22566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8F224-0C57-480D-AFBD-AF777E8900DE}" type="slidenum">
              <a:rPr lang="pl-PL" smtClean="0"/>
              <a:pPr>
                <a:defRPr/>
              </a:pPr>
              <a:t>104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0355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8F224-0C57-480D-AFBD-AF777E8900DE}" type="slidenum">
              <a:rPr lang="pl-PL" smtClean="0"/>
              <a:pPr>
                <a:defRPr/>
              </a:pPr>
              <a:t>105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705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8F224-0C57-480D-AFBD-AF777E8900DE}" type="slidenum">
              <a:rPr lang="pl-PL" smtClean="0"/>
              <a:pPr>
                <a:defRPr/>
              </a:pPr>
              <a:t>106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17068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8F224-0C57-480D-AFBD-AF777E8900DE}" type="slidenum">
              <a:rPr lang="pl-PL" smtClean="0"/>
              <a:pPr>
                <a:defRPr/>
              </a:pPr>
              <a:t>107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29676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8F224-0C57-480D-AFBD-AF777E8900DE}" type="slidenum">
              <a:rPr lang="pl-PL" smtClean="0"/>
              <a:pPr>
                <a:defRPr/>
              </a:pPr>
              <a:t>108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3467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8F224-0C57-480D-AFBD-AF777E8900DE}" type="slidenum">
              <a:rPr lang="pl-PL" smtClean="0"/>
              <a:pPr>
                <a:defRPr/>
              </a:pPr>
              <a:t>109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98345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8F224-0C57-480D-AFBD-AF777E8900DE}" type="slidenum">
              <a:rPr lang="pl-PL" smtClean="0"/>
              <a:pPr>
                <a:defRPr/>
              </a:pPr>
              <a:t>110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79713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8F224-0C57-480D-AFBD-AF777E8900DE}" type="slidenum">
              <a:rPr lang="pl-PL" smtClean="0"/>
              <a:pPr>
                <a:defRPr/>
              </a:pPr>
              <a:t>111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19952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8F224-0C57-480D-AFBD-AF777E8900DE}" type="slidenum">
              <a:rPr lang="pl-PL" smtClean="0"/>
              <a:pPr>
                <a:defRPr/>
              </a:pPr>
              <a:t>112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19045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8F224-0C57-480D-AFBD-AF777E8900DE}" type="slidenum">
              <a:rPr lang="pl-PL" smtClean="0"/>
              <a:pPr>
                <a:defRPr/>
              </a:pPr>
              <a:t>113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3320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8F224-0C57-480D-AFBD-AF777E8900DE}" type="slidenum">
              <a:rPr lang="pl-PL" smtClean="0"/>
              <a:pPr>
                <a:defRPr/>
              </a:pPr>
              <a:t>87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28976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8F224-0C57-480D-AFBD-AF777E8900DE}" type="slidenum">
              <a:rPr lang="pl-PL" smtClean="0"/>
              <a:pPr>
                <a:defRPr/>
              </a:pPr>
              <a:t>114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54363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8F224-0C57-480D-AFBD-AF777E8900DE}" type="slidenum">
              <a:rPr lang="pl-PL" smtClean="0"/>
              <a:pPr>
                <a:defRPr/>
              </a:pPr>
              <a:t>115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9028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8F224-0C57-480D-AFBD-AF777E8900DE}" type="slidenum">
              <a:rPr lang="pl-PL" smtClean="0"/>
              <a:pPr>
                <a:defRPr/>
              </a:pPr>
              <a:t>116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31453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5120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E5251A2-83DF-4757-9F7B-C67C69C844AA}" type="slidenum">
              <a:rPr lang="pl-PL" altLang="pl-PL" smtClean="0"/>
              <a:pPr eaLnBrk="1" hangingPunct="1">
                <a:spcBef>
                  <a:spcPct val="0"/>
                </a:spcBef>
              </a:pPr>
              <a:t>117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65727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8F224-0C57-480D-AFBD-AF777E8900DE}" type="slidenum">
              <a:rPr lang="pl-PL" smtClean="0"/>
              <a:pPr>
                <a:defRPr/>
              </a:pPr>
              <a:t>88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4037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8F224-0C57-480D-AFBD-AF777E8900DE}" type="slidenum">
              <a:rPr lang="pl-PL" smtClean="0"/>
              <a:pPr>
                <a:defRPr/>
              </a:pPr>
              <a:t>89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9389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8F224-0C57-480D-AFBD-AF777E8900DE}" type="slidenum">
              <a:rPr lang="pl-PL" smtClean="0"/>
              <a:pPr>
                <a:defRPr/>
              </a:pPr>
              <a:t>90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2654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8F224-0C57-480D-AFBD-AF777E8900DE}" type="slidenum">
              <a:rPr lang="pl-PL" smtClean="0"/>
              <a:pPr>
                <a:defRPr/>
              </a:pPr>
              <a:t>91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7855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8F224-0C57-480D-AFBD-AF777E8900DE}" type="slidenum">
              <a:rPr lang="pl-PL" smtClean="0"/>
              <a:pPr>
                <a:defRPr/>
              </a:pPr>
              <a:t>92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2469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8F224-0C57-480D-AFBD-AF777E8900DE}" type="slidenum">
              <a:rPr lang="pl-PL" smtClean="0"/>
              <a:pPr>
                <a:defRPr/>
              </a:pPr>
              <a:t>93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5126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9BFF7-A7A4-4136-A870-624693644400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414C9-BE4B-46DE-A342-2788A987316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2588822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EF14B-C1B8-4F8A-8705-19B6FFFB8BA9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EE4E7-61F5-4DD8-87E0-33346344D18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613026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75AAE-190D-488B-87C0-C76A3A7A6417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B1D9E-A5BC-4AD7-A40C-80E7CD2A99D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3225157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30D4D-0AFD-46E4-A2A1-BB2FF6D26DEE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E05DB-05E9-4402-AC1D-3EE9C8A2997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8098478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210B6-7408-44EC-86F1-18DBBE00C69B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38848-6B72-449A-B427-A4FC02F0035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1178332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B5A18-0C26-4BA0-B8F2-0F85B7613345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3EE09-B302-48CB-B58D-BD10F224CD8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2340122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2FD6B-0674-44E5-8A60-081D0D591BC4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4F76F-5D86-4121-8C9E-D7EC14B1F6D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4308454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5FAED-7ACB-441F-97FD-8EC0ED720B03}" type="datetime1">
              <a:rPr lang="pl-PL" smtClean="0"/>
              <a:t>10.02.2023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6D8A3-DB08-4F5B-A094-62CEE9D7749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747869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590ED-450E-4697-82E4-7EFB400F8E1A}" type="datetime1">
              <a:rPr lang="pl-PL" smtClean="0"/>
              <a:t>10.02.2023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27FAF-F225-4748-9AF1-28F30D2A538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2859394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940C3-A1C5-4AD2-AE53-BD6EBF5C13D3}" type="datetime1">
              <a:rPr lang="pl-PL" smtClean="0"/>
              <a:t>10.02.2023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0" y="5305425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3F221-CD78-4FED-AC4A-2918B8432BE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1169335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2586F-E200-4F37-9B02-95D7CB577F9A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C8471-442F-4546-B166-DD3DC736116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4294005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69266-4972-4F81-8668-9B08FD63F08B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93C5F-C30E-4331-9E33-5522F40236F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8585991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0E90C-286B-424F-BFFB-836AA8DE209C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77C5F-BA1C-4655-BBF7-69EDE3857D0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9039819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145F2-3104-4AC0-A687-ED85CE15A0C5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C5F05-401C-4EBD-8D6F-BADF8C989FD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4776058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9BAD7-0EE3-469C-9930-CE06ED3729E4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D2351-EFD6-4120-965D-2FD4C519414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9800769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DA2F9-48DE-45F2-99A6-065F1672B061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1F91A-1309-4808-A98B-4AB6C732AC2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4211126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80E62-6724-4D53-858E-640ECD08A364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4C3AE-EDCA-4E9B-91EF-2E97A694445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1432459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FE252-4C16-4FE2-8BE4-DEE30ED626D8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E037B-A61A-4B6E-A769-FE51F9D400D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3190310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6456E-3174-45D9-A4E0-FD108605F67B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03D43-95E3-45E3-AED2-9613D67C8AF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2481218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CE44E-A407-41EC-B46C-AEFAEFF7922B}" type="datetime1">
              <a:rPr lang="pl-PL" smtClean="0"/>
              <a:t>10.02.2023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32124-024C-411E-B9B4-C8869566BCB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6195911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D6E93-BAB4-4C83-A6D2-8A6FC58E3E59}" type="datetime1">
              <a:rPr lang="pl-PL" smtClean="0"/>
              <a:t>10.02.2023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22D32-69C0-4D43-9601-315ED100560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6025243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E0E5D-212D-48F7-8C95-0156BE9778EA}" type="datetime1">
              <a:rPr lang="pl-PL" smtClean="0"/>
              <a:t>10.02.2023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39D0C-201C-483F-9592-089D82B66BC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6390248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DEF15-36A5-4B4B-8F2E-9AB06DF0E226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021C9-0925-4576-A71B-C08AB2320F6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2758229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70509-A9DA-43B7-A614-AAAF6B5B8156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1E7CD-DB60-413D-8A01-DDC205DBD08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1418102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AD428-0665-4460-A31E-E59C6B2218AE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22C25-AF6C-44C0-8F13-53D3B6443EE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9468161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1B06F-7C6C-4267-A435-874C9E97FDC5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39A9E-2D81-4B8B-B65E-DF4B0AA1806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9363049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EDEEC-697E-424F-8EC0-4DBB4A272612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34EFB-6573-4536-86ED-9813A5D3AF3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0095813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FFC1D-A38D-4B17-824D-A6148AE65BDC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E1213-CD17-4A86-8835-6735FA3B9C9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7000643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B286A-A8F2-4ED8-B832-6AE8108C84DD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D3A25-971C-40A8-A55A-F95B0358207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5138802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C672-7E7A-4535-AF1A-967AB193C9D9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B3FE9-7D82-4C6E-B604-E03A3457C78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8949225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1515C-5009-4C6B-B765-B30DB5E87583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B3683-7C0A-4089-A5FA-2F194BFF8D2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1361213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F856A-98AD-4CB4-82B6-D683AAE43364}" type="datetime1">
              <a:rPr lang="pl-PL" smtClean="0"/>
              <a:t>10.02.2023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618BB-3E70-4C38-AAB9-85F85D8694B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7716859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7082C-C6F1-4E07-BE3F-75C5CA82D72A}" type="datetime1">
              <a:rPr lang="pl-PL" smtClean="0"/>
              <a:t>10.02.2023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8333F-B41B-46E5-9A98-C8900494D20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8631179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1F85E-058D-4792-8C9E-4C7601EA12B9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34FF2-CFA6-4FCA-8DC5-505A69ED5E6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6830507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F4D5-403B-4787-87CA-09CF9BEDC8EF}" type="datetime1">
              <a:rPr lang="pl-PL" smtClean="0"/>
              <a:t>10.02.2023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BA94B-BA1F-48B5-A2D7-85B1662B8EB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7343222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087C9-5A27-4DFF-AD9C-6C0A04F22F3A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A5902-46FA-4B33-BEBE-C02A39AB6CF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6816002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D4D11-3291-4DAD-8413-AC908F7D896A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9124B-2987-47DB-B3C3-6C49CA07AC1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8050666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2B90F-8447-46B0-9569-FC375C71903B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B807F-2E47-420F-96AE-D095BB73B15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561549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1DA08-8F5D-43D3-B27F-A1FC288E27A3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0C8F0-07EE-4EB8-A82D-8DF66AA8FFD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7722957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774825"/>
            <a:ext cx="7772400" cy="122555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A58E9-B01E-4F36-BA4D-31D05669557A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277F0-A583-4503-9F72-BB5CEBB21D2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1265708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13F36-E984-47C0-A7F9-B54B97791A3D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83ABB-8C0E-48CD-ABB5-DECBFB6DCB5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67693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367188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422525"/>
            <a:ext cx="7772400" cy="124936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96B74-C34A-4D4E-A57D-F01619A9C948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ABA89-0797-4068-AB98-09A51923EC6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1386706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9154A-EDEE-4115-AD7D-5F53034CE3F2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B9219-EAE7-4BF7-BB47-B54B535559C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8964284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79525"/>
            <a:ext cx="4040188" cy="533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812925"/>
            <a:ext cx="4040188" cy="32924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279525"/>
            <a:ext cx="4041775" cy="533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812925"/>
            <a:ext cx="4041775" cy="32924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49AB1-E055-4C10-8495-C63232367954}" type="datetime1">
              <a:rPr lang="pl-PL" smtClean="0"/>
              <a:t>10.02.2023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A49C0-3C7D-4BA8-9F13-6A09E36F9D1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4267560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37C51-135D-4424-899C-7FFB971CF03C}" type="datetime1">
              <a:rPr lang="pl-PL" smtClean="0"/>
              <a:t>10.02.2023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2BA6D-6C78-4A98-B0D5-140F7C2B392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4297694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F4D2C-4902-4C55-8A8D-8B26A2BE4666}" type="datetime1">
              <a:rPr lang="pl-PL" smtClean="0"/>
              <a:t>10.02.2023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55E08-A106-4CB3-B23B-C747E6EB2D5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524009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F5F7F-8949-4693-A517-AA1F80CC1B5B}" type="datetime1">
              <a:rPr lang="pl-PL" smtClean="0"/>
              <a:t>10.02.2023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21690-C11B-491D-9F09-7CD005673BE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9453145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701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27013"/>
            <a:ext cx="5111750" cy="48783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195388"/>
            <a:ext cx="3008313" cy="39100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98DD3-1666-4F93-88E6-739972403C6A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991DF-0DDB-45A3-9362-1F528DDD212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3609086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30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511175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473575"/>
            <a:ext cx="5486400" cy="6699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BEBBB-3D2A-490D-B31B-A5AE01E528ED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2EAAA-86EC-406D-B0E8-FCB3D6DBDE8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6054585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363B2-91F7-4192-AABC-EFCCA6162BBF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01801-83E9-4F61-AF2E-C9BD012BC2F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0146719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487680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48768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CDF02-1ABA-4280-87E3-E9E3008CB35F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501C4-C13C-483B-82B1-816061739E9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8815388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774825"/>
            <a:ext cx="7772400" cy="122555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90A18-7174-47D6-9DEE-AA85E43D7219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E549-498B-4BCA-9DE9-38CB1A33373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5032892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BE6A6-6559-4F5B-84D8-03F177ED2F92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CA159-D687-40D6-BD8F-F733758F775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7483526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3671888"/>
            <a:ext cx="7772400" cy="1135062"/>
          </a:xfrm>
          <a:prstGeom prst="rect">
            <a:avLst/>
          </a:prstGeom>
        </p:spPr>
        <p:txBody>
          <a:bodyPr anchor="t"/>
          <a:lstStyle>
            <a:lvl1pPr algn="l">
              <a:defRPr sz="3333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422525"/>
            <a:ext cx="7772400" cy="12493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9AA46-264E-42D3-80D0-085C93CD8247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EC9B2-F956-4764-8306-7181735B562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452611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900"/>
          </a:xfrm>
          <a:prstGeom prst="rect">
            <a:avLst/>
          </a:prstGeo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900"/>
          </a:xfrm>
          <a:prstGeom prst="rect">
            <a:avLst/>
          </a:prstGeo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2A572-1466-447B-AA48-63EAD8A4CC42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565A4-C01E-414B-AB12-46380F2BCBE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379482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C3AFE-C036-429A-8058-D9A1EF593670}" type="datetime1">
              <a:rPr lang="pl-PL" smtClean="0"/>
              <a:t>10.02.2023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31076-AF4B-4C3A-9F06-67B529CF483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6652639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79525"/>
            <a:ext cx="4040188" cy="5334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812926"/>
            <a:ext cx="4040188" cy="329247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7" y="1279525"/>
            <a:ext cx="4041775" cy="5334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7" y="1812926"/>
            <a:ext cx="4041775" cy="329247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737C5-2D23-494F-82A9-92F978224978}" type="datetime1">
              <a:rPr lang="pl-PL" smtClean="0"/>
              <a:t>10.02.2023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310A0-E27F-41AF-8C3E-FB16626AED1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9731084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5B950-D094-4957-A79C-8D257CF07AE9}" type="datetime1">
              <a:rPr lang="pl-PL" smtClean="0"/>
              <a:t>10.02.2023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99958-5338-49BA-A8FE-38F4B24BFD8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3033261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90109-3507-4FAA-8FA2-095E985262BA}" type="datetime1">
              <a:rPr lang="pl-PL" smtClean="0"/>
              <a:t>10.02.2023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5D21F-A671-4DF3-B74F-9FDBC41461F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1688821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2" y="227013"/>
            <a:ext cx="3008313" cy="968375"/>
          </a:xfrm>
          <a:prstGeom prst="rect">
            <a:avLst/>
          </a:prstGeo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27013"/>
            <a:ext cx="5111750" cy="4878387"/>
          </a:xfrm>
          <a:prstGeom prst="rect">
            <a:avLst/>
          </a:prstGeo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2" y="1195388"/>
            <a:ext cx="3008313" cy="3910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87F86-7DB4-4FE4-A186-B4F725D1E996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55322-8812-4776-9649-0241E89C044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9076336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3075"/>
          </a:xfrm>
          <a:prstGeom prst="rect">
            <a:avLst/>
          </a:prstGeo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511175"/>
            <a:ext cx="5486400" cy="3429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473576"/>
            <a:ext cx="5486400" cy="669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1BD4A-FB42-45D3-AD54-49585C9D05F8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4C98E-BB1A-49A0-94C6-00A5A198A85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2429828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6D1F8-80BC-4725-9D5B-FB8EAF598A36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4CE2F-706C-4A14-9F5F-CE87C13B5D8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1271763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4876800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58379-1329-4630-8C6C-D3B45C955DF1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DA4AC-5280-4348-8966-AA8C329613F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3433803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774825"/>
            <a:ext cx="7772400" cy="122555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1D057-99B7-4F82-86F5-3DB76F4DCD20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E549-498B-4BCA-9DE9-38CB1A33373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4838249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DE6D3-4BB3-44B9-B05F-EB4919F76C41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CA159-D687-40D6-BD8F-F733758F775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332497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3671888"/>
            <a:ext cx="7772400" cy="1135062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422525"/>
            <a:ext cx="7772400" cy="12493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F08BF-0115-478D-B2D7-459963B26FAA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EC9B2-F956-4764-8306-7181735B562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8862294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37F12-2027-4107-AD6D-B4F7E154C37F}" type="datetime1">
              <a:rPr lang="pl-PL" smtClean="0"/>
              <a:t>10.02.2023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1EF53-4E0B-4E01-AFD8-8CA740EE91F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1666478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9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9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F8D09-4DB4-4B15-825B-AA26A8128C45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565A4-C01E-414B-AB12-46380F2BCBE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3793469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79525"/>
            <a:ext cx="4040188" cy="5334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812925"/>
            <a:ext cx="4040188" cy="32924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279525"/>
            <a:ext cx="4041775" cy="5334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812925"/>
            <a:ext cx="4041775" cy="32924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8DD59-C5F3-46B6-A9EF-0C630A7C22B8}" type="datetime1">
              <a:rPr lang="pl-PL" smtClean="0"/>
              <a:t>10.02.2023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310A0-E27F-41AF-8C3E-FB16626AED1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347396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8DD84-8967-4852-95F6-D17B0B952A4B}" type="datetime1">
              <a:rPr lang="pl-PL" smtClean="0"/>
              <a:t>10.02.2023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99958-5338-49BA-A8FE-38F4B24BFD8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880777"/>
      </p:ext>
    </p:extLst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E07DF-DC18-4299-81D2-BDED4E9A32F1}" type="datetime1">
              <a:rPr lang="pl-PL" smtClean="0"/>
              <a:t>10.02.2023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5D21F-A671-4DF3-B74F-9FDBC41461F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4995115"/>
      </p:ext>
    </p:extLst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7013"/>
            <a:ext cx="3008313" cy="9683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27013"/>
            <a:ext cx="5111750" cy="487838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195388"/>
            <a:ext cx="3008313" cy="3910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4F01C-CC82-408D-8BFC-F40BE767011B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55322-8812-4776-9649-0241E89C044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5783728"/>
      </p:ext>
    </p:extLst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30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511175"/>
            <a:ext cx="5486400" cy="3429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473575"/>
            <a:ext cx="5486400" cy="669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8A449-E406-487B-963F-9B282CBB824D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4C98E-BB1A-49A0-94C6-00A5A198A85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2728587"/>
      </p:ext>
    </p:extLst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1D870-AB16-454F-8C9D-86C8DDA46245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4CE2F-706C-4A14-9F5F-CE87C13B5D8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122286"/>
      </p:ext>
    </p:extLst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4876800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FE8FD-1091-4F0E-9821-19D0AC83D959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DA4AC-5280-4348-8966-AA8C329613F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8798843"/>
      </p:ext>
    </p:extLst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774825"/>
            <a:ext cx="7772400" cy="122555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20D2E-CA6B-4A58-9B7E-3995A8CFB60A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74F9B-29BD-431D-AC8C-D179AD54428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6229572"/>
      </p:ext>
    </p:extLst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E15A1-DE0A-42D4-8809-7FBA9E262D03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712F2-D808-4C07-B62A-357E776DA17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0084573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8A6C4-2AC2-4F6B-8AF2-7B1B5EA24D5C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4229B-4BF0-4FFC-B95F-B0D38C51D66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1235381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367188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422525"/>
            <a:ext cx="7772400" cy="124936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12FC0-451A-4915-83EC-1E984C8992A9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307C1-2131-4449-BD17-2C9AEE2EDA5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9217565"/>
      </p:ext>
    </p:extLst>
  </p:cSld>
  <p:clrMapOvr>
    <a:masterClrMapping/>
  </p:clrMapOvr>
  <p:transition spd="slow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7887C-E77E-411B-97A5-083E8CE81888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772C9-C6D2-44C8-8101-64B34C07BAF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5592809"/>
      </p:ext>
    </p:extLst>
  </p:cSld>
  <p:clrMapOvr>
    <a:masterClrMapping/>
  </p:clrMapOvr>
  <p:transition spd="slow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79525"/>
            <a:ext cx="4040188" cy="533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812925"/>
            <a:ext cx="4040188" cy="32924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279525"/>
            <a:ext cx="4041775" cy="533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812925"/>
            <a:ext cx="4041775" cy="32924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5F8BC-7C9F-4AAB-A140-0A3C3E6B72C6}" type="datetime1">
              <a:rPr lang="pl-PL" smtClean="0"/>
              <a:t>10.02.2023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0AD3C-3398-4842-AC4A-3D172341CB2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2271613"/>
      </p:ext>
    </p:extLst>
  </p:cSld>
  <p:clrMapOvr>
    <a:masterClrMapping/>
  </p:clrMapOvr>
  <p:transition spd="slow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0457F-C862-4054-B16B-2A9AF3808D2D}" type="datetime1">
              <a:rPr lang="pl-PL" smtClean="0"/>
              <a:t>10.02.2023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654AD-1C6C-4341-B68E-CDEA3528040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4255916"/>
      </p:ext>
    </p:extLst>
  </p:cSld>
  <p:clrMapOvr>
    <a:masterClrMapping/>
  </p:clrMapOvr>
  <p:transition spd="slow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F6C13-B734-41CB-A49A-31E6F4A79BD5}" type="datetime1">
              <a:rPr lang="pl-PL" smtClean="0"/>
              <a:t>10.02.2023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16924-330B-4D67-8599-B83026ADDF8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2894670"/>
      </p:ext>
    </p:extLst>
  </p:cSld>
  <p:clrMapOvr>
    <a:masterClrMapping/>
  </p:clrMapOvr>
  <p:transition spd="slow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701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27013"/>
            <a:ext cx="5111750" cy="48783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195388"/>
            <a:ext cx="3008313" cy="39100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F262E-B8AF-436E-A5CA-C77D0D4E8C9B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74603-F0D4-4FF2-A0CC-86B1EBE47D4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1935444"/>
      </p:ext>
    </p:extLst>
  </p:cSld>
  <p:clrMapOvr>
    <a:masterClrMapping/>
  </p:clrMapOvr>
  <p:transition spd="slow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30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511175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473575"/>
            <a:ext cx="5486400" cy="6699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1CA61-DD20-4CFD-96AF-2B8058A800F7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9F9A9-7567-4031-94B4-4F5F6479639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4658408"/>
      </p:ext>
    </p:extLst>
  </p:cSld>
  <p:clrMapOvr>
    <a:masterClrMapping/>
  </p:clrMapOvr>
  <p:transition spd="slow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09F6D-BC6F-43F5-AFEC-C312315E99BD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ABC82-4B3C-42C3-AA8B-550C90DBE68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6030613"/>
      </p:ext>
    </p:extLst>
  </p:cSld>
  <p:clrMapOvr>
    <a:masterClrMapping/>
  </p:clrMapOvr>
  <p:transition spd="slow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487680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48768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5CA82-4B47-424A-ADC7-B702E4050413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2CA2C-EA52-44C1-892C-089071943B0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0748140"/>
      </p:ext>
    </p:extLst>
  </p:cSld>
  <p:clrMapOvr>
    <a:masterClrMapping/>
  </p:clrMapOvr>
  <p:transition spd="slow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F2267-ED7D-4A6F-BF9F-99E6F81D0CEF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43C87-8688-4FB6-89E0-F94A4723DC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0280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69DE1-294A-43E3-94E6-C3A226DF9B1F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4E487-0CE0-472A-AF98-4D50D5552D2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5878265"/>
      </p:ext>
    </p:extLst>
  </p:cSld>
  <p:clrMapOvr>
    <a:masterClrMapping/>
  </p:clrMapOvr>
  <p:transition spd="slow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52994-C9EA-4239-BD71-C7CF9D76CDCA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43C87-8688-4FB6-89E0-F94A4723DC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79151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D1C91-2E6C-4F31-97BC-4C9F07A59B50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43C87-8688-4FB6-89E0-F94A4723DC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92532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C2EE5-84DC-440C-91E6-2A964A9F68B6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System wsparcia w ramach Planu strategicznego WPR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43C87-8688-4FB6-89E0-F94A4723DC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40305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CC304-95DA-44D4-8DB7-44F6417E64B4}" type="datetime1">
              <a:rPr lang="pl-PL" smtClean="0"/>
              <a:t>10.02.2023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System wsparcia w ramach Planu strategicznego WPR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43C87-8688-4FB6-89E0-F94A4723DC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83030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987FF-5339-437B-ABAF-DE132C14079B}" type="datetime1">
              <a:rPr lang="pl-PL" smtClean="0"/>
              <a:t>10.02.2023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System wsparcia w ramach Planu strategicznego WPR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43C87-8688-4FB6-89E0-F94A4723DC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58492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38568-3807-40D2-AF65-1B58655D9506}" type="datetime1">
              <a:rPr lang="pl-PL" smtClean="0"/>
              <a:t>10.02.2023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System wsparcia w ramach Planu strategicznego WPR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43C87-8688-4FB6-89E0-F94A4723DC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16217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93C62-EFE4-4224-8B12-EE0920B24368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System wsparcia w ramach Planu strategicznego WPR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43C87-8688-4FB6-89E0-F94A4723DC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49047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C7FE-B28C-483D-A6EF-69B86A4DE53B}" type="datetime1">
              <a:rPr lang="pl-PL" smtClean="0"/>
              <a:t>10.02.2023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System wsparcia w ramach Planu strategicznego WPR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43C87-8688-4FB6-89E0-F94A4723DC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65003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199F-D7AF-4751-B239-CF31ED9A5D2E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43C87-8688-4FB6-89E0-F94A4723DC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88649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1891-8A27-4936-8CF1-CFD5C6379C5F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43C87-8688-4FB6-89E0-F94A4723DC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3741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6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6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6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az 2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"/>
          <a:stretch/>
        </p:blipFill>
        <p:spPr bwMode="auto">
          <a:xfrm>
            <a:off x="-36513" y="-55166"/>
            <a:ext cx="9180513" cy="577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A9E1B6-B4A5-448F-80FA-93A8488F28D2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8F8BAD5-5266-4B0D-AE64-111FE38242C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2051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506B7E-D909-48F4-8D05-9CD2CEB7753F}" type="datetime1">
              <a:rPr lang="pl-PL" smtClean="0"/>
              <a:t>10.02.2023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377848A-20E5-4FF9-BFE7-2308878226A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pic>
        <p:nvPicPr>
          <p:cNvPr id="2055" name="Obraz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188"/>
            <a:ext cx="1009091" cy="35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az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2242249"/>
            <a:ext cx="9143996" cy="248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BCE210-C8E9-4460-8C84-0A49B2AEB68B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D6C444-E16C-4C49-81FA-3A760D0D577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4099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4E1FD0-FC90-4396-816D-93A68237FF94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A4D48B-B221-41DD-A47C-C0A510AF9D9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pic>
        <p:nvPicPr>
          <p:cNvPr id="4103" name="Obraz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4925"/>
            <a:ext cx="9109075" cy="569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5123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A600442-CC78-40EE-81FE-52265F764C59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D55828F-9A59-4984-826B-64C47058CF6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ransition spd="slow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7775DD1-6861-4D28-BD3A-0871A4E1E045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A7417C5-AD5B-4804-9142-7D91ED41316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" b="398"/>
          <a:stretch/>
        </p:blipFill>
        <p:spPr>
          <a:xfrm>
            <a:off x="0" y="5688"/>
            <a:ext cx="9144000" cy="5709312"/>
          </a:xfrm>
          <a:prstGeom prst="rect">
            <a:avLst/>
          </a:prstGeom>
        </p:spPr>
      </p:pic>
      <p:pic>
        <p:nvPicPr>
          <p:cNvPr id="9" name="Obraz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9188"/>
            <a:ext cx="503610" cy="55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07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itchFamily="34" charset="0"/>
        </a:defRPr>
      </a:lvl5pPr>
      <a:lvl6pPr marL="380985"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itchFamily="34" charset="0"/>
        </a:defRPr>
      </a:lvl6pPr>
      <a:lvl7pPr marL="761970"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itchFamily="34" charset="0"/>
        </a:defRPr>
      </a:lvl7pPr>
      <a:lvl8pPr marL="1142954"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itchFamily="34" charset="0"/>
        </a:defRPr>
      </a:lvl8pPr>
      <a:lvl9pPr marL="1523939"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itchFamily="34" charset="0"/>
        </a:defRPr>
      </a:lvl9pPr>
    </p:titleStyle>
    <p:bodyStyle>
      <a:lvl1pPr marL="285739" indent="-28573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A21C5F0-3D6C-476B-AB22-98EF66AFE568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A7417C5-AD5B-4804-9142-7D91ED41316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" b="398"/>
          <a:stretch/>
        </p:blipFill>
        <p:spPr>
          <a:xfrm>
            <a:off x="0" y="5688"/>
            <a:ext cx="9144000" cy="5709312"/>
          </a:xfrm>
          <a:prstGeom prst="rect">
            <a:avLst/>
          </a:prstGeom>
        </p:spPr>
      </p:pic>
      <p:pic>
        <p:nvPicPr>
          <p:cNvPr id="9" name="Obraz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9188"/>
            <a:ext cx="503610" cy="55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12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5123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8142C12-DD56-4DDC-93F1-33A7DBEA387A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6D2CEF-7F80-4EC1-9829-7A99E2282F1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pic>
        <p:nvPicPr>
          <p:cNvPr id="5127" name="Obraz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9188"/>
            <a:ext cx="503610" cy="55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289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E36C9-FAED-4373-9820-958C16DDD683}" type="datetime1">
              <a:rPr lang="pl-PL" smtClean="0"/>
              <a:t>10.02.2023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System wsparcia w ramach Planu strategicznego WPR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43C87-8688-4FB6-89E0-F94A4723DC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24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3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infrastruktura/pytania-i-odpowiedzi-do-programu-azotanowego" TargetMode="External"/><Relationship Id="rId2" Type="http://schemas.openxmlformats.org/officeDocument/2006/relationships/hyperlink" Target="https://agrometeo.imgw.pl/kryterium_wczesniejszego_terminu_nawozenia" TargetMode="Externa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ndabergnow.com/2020/10/21/agriculture-underpins-bundaberg-region-economic-resilience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ndabergnow.com/2020/10/21/agriculture-underpins-bundaberg-region-economic-resilience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ndabergnow.com/2020/10/21/agriculture-underpins-bundaberg-region-economic-resilience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Łącznik prostoliniowy 5"/>
          <p:cNvCxnSpPr/>
          <p:nvPr/>
        </p:nvCxnSpPr>
        <p:spPr>
          <a:xfrm>
            <a:off x="3008001" y="2281436"/>
            <a:ext cx="3276600" cy="0"/>
          </a:xfrm>
          <a:prstGeom prst="line">
            <a:avLst/>
          </a:prstGeom>
          <a:ln w="25400">
            <a:solidFill>
              <a:srgbClr val="006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ytuł 1"/>
          <p:cNvSpPr txBox="1">
            <a:spLocks/>
          </p:cNvSpPr>
          <p:nvPr/>
        </p:nvSpPr>
        <p:spPr>
          <a:xfrm>
            <a:off x="446739" y="831156"/>
            <a:ext cx="8445741" cy="2520603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 prstMaterial="dkEdge"/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sz="2600" b="1" dirty="0"/>
              <a:t>Wsparcie dla rolnictwa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l-PL" sz="2600" b="1" dirty="0"/>
              <a:t>w ramach Planu Strategicznego dla Wspólnej Polityki Rolnej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l-PL" sz="2600" b="1" dirty="0"/>
              <a:t>na lata </a:t>
            </a:r>
            <a:r>
              <a:rPr lang="pl-PL" sz="2600" b="1"/>
              <a:t>2023 - 2027</a:t>
            </a:r>
            <a:endParaRPr lang="pl-PL" sz="2600" b="1" dirty="0"/>
          </a:p>
        </p:txBody>
      </p:sp>
      <p:sp>
        <p:nvSpPr>
          <p:cNvPr id="8" name="Podtytuł 2"/>
          <p:cNvSpPr txBox="1">
            <a:spLocks/>
          </p:cNvSpPr>
          <p:nvPr/>
        </p:nvSpPr>
        <p:spPr>
          <a:xfrm>
            <a:off x="1838818" y="2114315"/>
            <a:ext cx="5394325" cy="360363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pl-PL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pl-PL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ole tekstowe 1"/>
          <p:cNvSpPr txBox="1">
            <a:spLocks noChangeArrowheads="1"/>
          </p:cNvSpPr>
          <p:nvPr/>
        </p:nvSpPr>
        <p:spPr bwMode="auto">
          <a:xfrm>
            <a:off x="1646149" y="3351759"/>
            <a:ext cx="60942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l-PL" altLang="pl-PL" sz="1400" b="1" dirty="0">
                <a:solidFill>
                  <a:schemeClr val="bg1"/>
                </a:solidFill>
              </a:rPr>
              <a:t>CENTRUM DORADZTWA ROLNICZEGO W BRWINOWIE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E869EC4-FC61-2A44-3635-CC8062AB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B93C5F-C30E-4331-9E33-5522F40236F3}" type="slidenum">
              <a:rPr lang="pl-PL" smtClean="0"/>
              <a:pPr>
                <a:defRPr/>
              </a:pPr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2772386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91A1991-76D7-3B4F-110D-F4D187ED7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2712F2-D808-4C07-B62A-357E776DA17F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229600" cy="684213"/>
          </a:xfrm>
          <a:prstGeom prst="rect">
            <a:avLst/>
          </a:prstGeo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normy GAEC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251520" y="841276"/>
            <a:ext cx="8353425" cy="390366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pl-PL" sz="1600" b="1" i="1" u="sng" dirty="0"/>
          </a:p>
          <a:p>
            <a:pPr marL="0" indent="0" algn="ctr">
              <a:buNone/>
            </a:pPr>
            <a:r>
              <a:rPr lang="pl-PL" sz="1600" u="sng" dirty="0"/>
              <a:t>Norma GAEC 3: 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800"/>
                </a:solidFill>
              </a:rPr>
              <a:t>Zakaz wypalania gruntów rolnych</a:t>
            </a:r>
          </a:p>
          <a:p>
            <a:pPr marL="0" indent="0" algn="ctr">
              <a:buNone/>
            </a:pPr>
            <a:endParaRPr lang="pl-PL" sz="1600" b="1" dirty="0">
              <a:solidFill>
                <a:srgbClr val="006800"/>
              </a:solidFill>
            </a:endParaRPr>
          </a:p>
          <a:p>
            <a:pPr marL="0" indent="0">
              <a:buNone/>
            </a:pPr>
            <a:r>
              <a:rPr lang="pl-PL" sz="1600" u="sng" dirty="0">
                <a:solidFill>
                  <a:srgbClr val="006800"/>
                </a:solidFill>
              </a:rPr>
              <a:t>Cel praktyki: </a:t>
            </a:r>
            <a:br>
              <a:rPr lang="pl-PL" sz="1600" u="sng" dirty="0"/>
            </a:br>
            <a:r>
              <a:rPr lang="pl-PL" sz="1600" dirty="0"/>
              <a:t>Utrzymanie poziomu materii organicznej gleby i zapobieganie bezpośrednim emisjom dwutlenku </a:t>
            </a:r>
            <a:br>
              <a:rPr lang="pl-PL" sz="1600" dirty="0"/>
            </a:br>
            <a:r>
              <a:rPr lang="pl-PL" sz="1600" dirty="0"/>
              <a:t>węgla i pyłu drobnego (PM 2.5) do atmosfery. </a:t>
            </a:r>
          </a:p>
          <a:p>
            <a:pPr marL="0" indent="0">
              <a:buNone/>
            </a:pPr>
            <a:endParaRPr lang="pl-PL" sz="1600" i="1" dirty="0"/>
          </a:p>
          <a:p>
            <a:pPr marL="0" indent="0">
              <a:buNone/>
            </a:pPr>
            <a:r>
              <a:rPr lang="pl-PL" sz="1600" u="sng" dirty="0">
                <a:solidFill>
                  <a:srgbClr val="006800"/>
                </a:solidFill>
              </a:rPr>
              <a:t>Praktyki w gospodarstwie:</a:t>
            </a:r>
          </a:p>
          <a:p>
            <a:pPr marL="0" indent="0" algn="just">
              <a:buNone/>
            </a:pPr>
            <a:r>
              <a:rPr lang="pl-PL" sz="1600" b="0" i="0" u="none" strike="noStrike" baseline="0" dirty="0"/>
              <a:t>Zakaz wypalania gruntów rolnych, z wyjątkiem punktowego wypalania roślin, części roślin lub resztek pożniwnych ze względów związanych ze zdrowiem roślin.</a:t>
            </a:r>
          </a:p>
          <a:p>
            <a:pPr marL="0" indent="0" algn="just">
              <a:buNone/>
            </a:pPr>
            <a:endParaRPr lang="pl-PL" sz="1600" b="0" i="0" u="none" strike="noStrike" baseline="0" dirty="0"/>
          </a:p>
          <a:p>
            <a:pPr marL="0" indent="0" algn="just">
              <a:buNone/>
            </a:pPr>
            <a:r>
              <a:rPr lang="pl-PL" sz="1200" b="0" i="0" u="none" strike="noStrike" baseline="0" dirty="0"/>
              <a:t>W przypadku stwierdzenia wypalania na gruntach rolnych powstałych na skutek zalecenia inspektora Państwowej Inspekcji Ochrony Roślin i Nasiennictwa mającego na celu niszczenie chorób kwarantannowych roślin czy działania siły wyższej lub okoliczności nadzwyczajnych takich jak poważna klęska żywiołowa w dużym stopniu dotykająca grunty rolne gospodarstwa, sytuacja taka nie będzie traktowana jako niespełnienie normy.</a:t>
            </a:r>
          </a:p>
        </p:txBody>
      </p:sp>
    </p:spTree>
    <p:extLst>
      <p:ext uri="{BB962C8B-B14F-4D97-AF65-F5344CB8AC3E}">
        <p14:creationId xmlns:p14="http://schemas.microsoft.com/office/powerpoint/2010/main" val="2811541790"/>
      </p:ext>
    </p:extLst>
  </p:cSld>
  <p:clrMapOvr>
    <a:masterClrMapping/>
  </p:clrMapOvr>
  <p:transition spd="slow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F22F81-CD17-4355-83B2-735C20BD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100</a:t>
            </a:fld>
            <a:endParaRPr 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5A555293-722F-47F6-9192-3D0347BC20E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15606789"/>
              </p:ext>
            </p:extLst>
          </p:nvPr>
        </p:nvGraphicFramePr>
        <p:xfrm>
          <a:off x="625807" y="984838"/>
          <a:ext cx="8137525" cy="295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E4B564A-EBA1-42E5-8A7F-D937704D3A55}"/>
              </a:ext>
            </a:extLst>
          </p:cNvPr>
          <p:cNvSpPr txBox="1">
            <a:spLocks/>
          </p:cNvSpPr>
          <p:nvPr/>
        </p:nvSpPr>
        <p:spPr bwMode="auto">
          <a:xfrm>
            <a:off x="1722512" y="275791"/>
            <a:ext cx="5369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l-PL" b="1">
                <a:solidFill>
                  <a:srgbClr val="006800"/>
                </a:solidFill>
              </a:rPr>
              <a:t>INTERWENCJE SEKTOROWE</a:t>
            </a:r>
            <a:endParaRPr lang="pl-PL" b="1" dirty="0">
              <a:solidFill>
                <a:srgbClr val="006800"/>
              </a:solidFill>
            </a:endParaRPr>
          </a:p>
        </p:txBody>
      </p:sp>
      <p:graphicFrame>
        <p:nvGraphicFramePr>
          <p:cNvPr id="7" name="Tabela 13">
            <a:extLst>
              <a:ext uri="{FF2B5EF4-FFF2-40B4-BE49-F238E27FC236}">
                <a16:creationId xmlns:a16="http://schemas.microsoft.com/office/drawing/2014/main" id="{80A3C296-BC44-FADE-7B49-21086CE3BCFF}"/>
              </a:ext>
            </a:extLst>
          </p:cNvPr>
          <p:cNvGraphicFramePr>
            <a:graphicFrameLocks noGrp="1"/>
          </p:cNvGraphicFramePr>
          <p:nvPr/>
        </p:nvGraphicFramePr>
        <p:xfrm>
          <a:off x="611560" y="1704777"/>
          <a:ext cx="8137004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892">
                  <a:extLst>
                    <a:ext uri="{9D8B030D-6E8A-4147-A177-3AD203B41FA5}">
                      <a16:colId xmlns:a16="http://schemas.microsoft.com/office/drawing/2014/main" val="751326400"/>
                    </a:ext>
                  </a:extLst>
                </a:gridCol>
                <a:gridCol w="6923112">
                  <a:extLst>
                    <a:ext uri="{9D8B030D-6E8A-4147-A177-3AD203B41FA5}">
                      <a16:colId xmlns:a16="http://schemas.microsoft.com/office/drawing/2014/main" val="1862017084"/>
                    </a:ext>
                  </a:extLst>
                </a:gridCol>
              </a:tblGrid>
              <a:tr h="42483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Beneficjent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pl-PL" sz="1200" b="1" kern="1200" dirty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Rolnik, małżonek rolnika</a:t>
                      </a: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, który:</a:t>
                      </a:r>
                    </a:p>
                    <a:p>
                      <a:pPr marL="171450" indent="-171450" algn="l" defTabSz="914400" rtl="0" eaLnBrk="1" latinLnBrk="0" hangingPunct="1">
                        <a:buFontTx/>
                        <a:buChar char="-"/>
                      </a:pPr>
                      <a:r>
                        <a:rPr lang="pl-PL" sz="1200" dirty="0"/>
                        <a:t>deklaruje założenie i prowadzenie działalności w zakresie objętym operacją w ramach rolniczego handlu detalicznego </a:t>
                      </a:r>
                      <a:r>
                        <a:rPr lang="pl-PL" sz="1200" dirty="0">
                          <a:solidFill>
                            <a:srgbClr val="FFC000"/>
                          </a:solidFill>
                        </a:rPr>
                        <a:t>(RHD) </a:t>
                      </a:r>
                      <a:r>
                        <a:rPr lang="pl-PL" sz="1200" dirty="0"/>
                        <a:t>– przez 5 lat od wypłaty pomocy,</a:t>
                      </a:r>
                    </a:p>
                    <a:p>
                      <a:pPr marL="171450" indent="-171450" algn="l" defTabSz="914400" rtl="0" eaLnBrk="1" latinLnBrk="0" hangingPunct="1">
                        <a:buFontTx/>
                        <a:buChar char="-"/>
                      </a:pPr>
                      <a:r>
                        <a:rPr lang="pl-PL" sz="1200" dirty="0"/>
                        <a:t>w przypadku operacji realizowanej w ramach rolniczego handlu detalicznego (RHD), wielkość ekonomiczna gospodarstwa powinna wynosić 25 tys. Euro i powyżej lub operacja realizowana jest w gospodarstwie beneficjenta interwencji „Premie dla młodych rolników”., </a:t>
                      </a:r>
                    </a:p>
                    <a:p>
                      <a:pPr marL="171450" indent="-171450" algn="l" defTabSz="914400" rtl="0" eaLnBrk="1" latinLnBrk="0" hangingPunct="1">
                        <a:buFontTx/>
                        <a:buChar char="-"/>
                      </a:pPr>
                      <a:r>
                        <a:rPr lang="pl-PL" sz="1200" dirty="0"/>
                        <a:t>przetwarza produkty rolne i w wyniku tego procesu wytwarza oraz zbywa przetworzone produkty rolne (Załącznik nr 1 do Traktatu o funkcjonowaniu UE – </a:t>
                      </a:r>
                      <a:r>
                        <a:rPr lang="pl-PL" sz="1200" dirty="0" err="1"/>
                        <a:t>Annex</a:t>
                      </a:r>
                      <a:r>
                        <a:rPr lang="pl-PL" sz="1200" dirty="0"/>
                        <a:t>) i </a:t>
                      </a:r>
                      <a:r>
                        <a:rPr lang="pl-PL" sz="1200" dirty="0" err="1"/>
                        <a:t>nierolne</a:t>
                      </a:r>
                      <a:r>
                        <a:rPr lang="pl-PL" sz="1200" dirty="0"/>
                        <a:t> (</a:t>
                      </a:r>
                      <a:r>
                        <a:rPr lang="pl-PL" sz="1200" dirty="0" err="1"/>
                        <a:t>nonAnnex</a:t>
                      </a:r>
                      <a:r>
                        <a:rPr lang="pl-PL" sz="1200" dirty="0"/>
                        <a:t> - pomoc de </a:t>
                      </a:r>
                      <a:r>
                        <a:rPr lang="pl-PL" sz="1200" dirty="0" err="1"/>
                        <a:t>minimis</a:t>
                      </a:r>
                      <a:r>
                        <a:rPr lang="pl-PL" sz="1200" dirty="0"/>
                        <a:t>), z wyłączeniem produktów rybnych, </a:t>
                      </a:r>
                      <a:endParaRPr lang="pl-PL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495531"/>
                  </a:ext>
                </a:extLst>
              </a:tr>
              <a:tr h="58386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Zakres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Wspierane są inwestycje związane z zakładaniem lub prowadzeniem działalności w zakresie przetwarzania i zbywania przetworzonych produktów rolnych w ramach rolniczego handlu detalicznego (RHD)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pl-PL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839999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4EC7AAC1-2C12-7F38-377B-EC5D4B1ADD20}"/>
              </a:ext>
            </a:extLst>
          </p:cNvPr>
          <p:cNvSpPr txBox="1"/>
          <p:nvPr/>
        </p:nvSpPr>
        <p:spPr>
          <a:xfrm>
            <a:off x="611560" y="1274470"/>
            <a:ext cx="8075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Rozwój współpracy w ramach łańcucha wartości (dotacja) - w gospodarstwie</a:t>
            </a:r>
          </a:p>
        </p:txBody>
      </p:sp>
    </p:spTree>
    <p:extLst>
      <p:ext uri="{BB962C8B-B14F-4D97-AF65-F5344CB8AC3E}">
        <p14:creationId xmlns:p14="http://schemas.microsoft.com/office/powerpoint/2010/main" val="129223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F22F81-CD17-4355-83B2-735C20BD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101</a:t>
            </a:fld>
            <a:endParaRPr 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5A555293-722F-47F6-9192-3D0347BC20E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02912299"/>
              </p:ext>
            </p:extLst>
          </p:nvPr>
        </p:nvGraphicFramePr>
        <p:xfrm>
          <a:off x="642539" y="923863"/>
          <a:ext cx="8137525" cy="295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E4B564A-EBA1-42E5-8A7F-D937704D3A55}"/>
              </a:ext>
            </a:extLst>
          </p:cNvPr>
          <p:cNvSpPr txBox="1">
            <a:spLocks/>
          </p:cNvSpPr>
          <p:nvPr/>
        </p:nvSpPr>
        <p:spPr bwMode="auto">
          <a:xfrm>
            <a:off x="1722512" y="275791"/>
            <a:ext cx="5369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l-PL" b="1">
                <a:solidFill>
                  <a:srgbClr val="006800"/>
                </a:solidFill>
              </a:rPr>
              <a:t>INTERWENCJE SEKTOROWE</a:t>
            </a:r>
            <a:endParaRPr lang="pl-PL" b="1" dirty="0">
              <a:solidFill>
                <a:srgbClr val="006800"/>
              </a:solidFill>
            </a:endParaRPr>
          </a:p>
        </p:txBody>
      </p:sp>
      <p:graphicFrame>
        <p:nvGraphicFramePr>
          <p:cNvPr id="7" name="Tabela 13">
            <a:extLst>
              <a:ext uri="{FF2B5EF4-FFF2-40B4-BE49-F238E27FC236}">
                <a16:creationId xmlns:a16="http://schemas.microsoft.com/office/drawing/2014/main" id="{80A3C296-BC44-FADE-7B49-21086CE3BCFF}"/>
              </a:ext>
            </a:extLst>
          </p:cNvPr>
          <p:cNvGraphicFramePr>
            <a:graphicFrameLocks noGrp="1"/>
          </p:cNvGraphicFramePr>
          <p:nvPr/>
        </p:nvGraphicFramePr>
        <p:xfrm>
          <a:off x="611560" y="1704777"/>
          <a:ext cx="8137004" cy="1224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751326400"/>
                    </a:ext>
                  </a:extLst>
                </a:gridCol>
                <a:gridCol w="6624836">
                  <a:extLst>
                    <a:ext uri="{9D8B030D-6E8A-4147-A177-3AD203B41FA5}">
                      <a16:colId xmlns:a16="http://schemas.microsoft.com/office/drawing/2014/main" val="1862017084"/>
                    </a:ext>
                  </a:extLst>
                </a:gridCol>
              </a:tblGrid>
              <a:tr h="28862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Forma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Płatność ryczałtowa wypłacana w dwóch ratach. 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495531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Wysokość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 odniesieniu do </a:t>
                      </a:r>
                      <a:r>
                        <a:rPr lang="pl-PL" sz="1200" b="1" u="sng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zakładania i prowadzenia </a:t>
                      </a: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RHD – ryczałt na jednego beneficjenta w okresie realizacji Programu wynosi w zależności od wielkości operacji – nie więcej niż: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30 000 zł lub 60 000 zł lub 120 000 zł.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pl-PL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839999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4EC7AAC1-2C12-7F38-377B-EC5D4B1ADD20}"/>
              </a:ext>
            </a:extLst>
          </p:cNvPr>
          <p:cNvSpPr txBox="1"/>
          <p:nvPr/>
        </p:nvSpPr>
        <p:spPr>
          <a:xfrm>
            <a:off x="611560" y="1274470"/>
            <a:ext cx="8075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Rozwój współpracy w ramach łańcucha wartości (dotacja) - w gospodarstwie</a:t>
            </a:r>
          </a:p>
        </p:txBody>
      </p:sp>
    </p:spTree>
    <p:extLst>
      <p:ext uri="{BB962C8B-B14F-4D97-AF65-F5344CB8AC3E}">
        <p14:creationId xmlns:p14="http://schemas.microsoft.com/office/powerpoint/2010/main" val="359349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F22F81-CD17-4355-83B2-735C20BD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102</a:t>
            </a:fld>
            <a:endParaRPr 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5A555293-722F-47F6-9192-3D0347BC20E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24266597"/>
              </p:ext>
            </p:extLst>
          </p:nvPr>
        </p:nvGraphicFramePr>
        <p:xfrm>
          <a:off x="620514" y="964867"/>
          <a:ext cx="8137525" cy="295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E4B564A-EBA1-42E5-8A7F-D937704D3A55}"/>
              </a:ext>
            </a:extLst>
          </p:cNvPr>
          <p:cNvSpPr txBox="1">
            <a:spLocks/>
          </p:cNvSpPr>
          <p:nvPr/>
        </p:nvSpPr>
        <p:spPr bwMode="auto">
          <a:xfrm>
            <a:off x="1722512" y="275791"/>
            <a:ext cx="5369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l-PL" b="1">
                <a:solidFill>
                  <a:srgbClr val="006800"/>
                </a:solidFill>
              </a:rPr>
              <a:t>INTERWENCJE SEKTOROWE</a:t>
            </a:r>
            <a:endParaRPr lang="pl-PL" b="1" dirty="0">
              <a:solidFill>
                <a:srgbClr val="006800"/>
              </a:solidFill>
            </a:endParaRPr>
          </a:p>
        </p:txBody>
      </p:sp>
      <p:graphicFrame>
        <p:nvGraphicFramePr>
          <p:cNvPr id="7" name="Tabela 13">
            <a:extLst>
              <a:ext uri="{FF2B5EF4-FFF2-40B4-BE49-F238E27FC236}">
                <a16:creationId xmlns:a16="http://schemas.microsoft.com/office/drawing/2014/main" id="{80A3C296-BC44-FADE-7B49-21086CE3BCFF}"/>
              </a:ext>
            </a:extLst>
          </p:cNvPr>
          <p:cNvGraphicFramePr>
            <a:graphicFrameLocks noGrp="1"/>
          </p:cNvGraphicFramePr>
          <p:nvPr/>
        </p:nvGraphicFramePr>
        <p:xfrm>
          <a:off x="549796" y="1691474"/>
          <a:ext cx="8137004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892">
                  <a:extLst>
                    <a:ext uri="{9D8B030D-6E8A-4147-A177-3AD203B41FA5}">
                      <a16:colId xmlns:a16="http://schemas.microsoft.com/office/drawing/2014/main" val="751326400"/>
                    </a:ext>
                  </a:extLst>
                </a:gridCol>
                <a:gridCol w="6923112">
                  <a:extLst>
                    <a:ext uri="{9D8B030D-6E8A-4147-A177-3AD203B41FA5}">
                      <a16:colId xmlns:a16="http://schemas.microsoft.com/office/drawing/2014/main" val="1862017084"/>
                    </a:ext>
                  </a:extLst>
                </a:gridCol>
              </a:tblGrid>
              <a:tr h="42483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Beneficjent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pl-PL" sz="1200" b="1" kern="1200" dirty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Rolnik, domownik, małżonek rolnika</a:t>
                      </a: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, który:</a:t>
                      </a:r>
                    </a:p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pl-PL" sz="1200" dirty="0"/>
                        <a:t>- deklaruje założenie i prowadzenie </a:t>
                      </a:r>
                      <a:r>
                        <a:rPr lang="pl-PL" sz="1200" dirty="0">
                          <a:solidFill>
                            <a:srgbClr val="FFC000"/>
                          </a:solidFill>
                        </a:rPr>
                        <a:t>działalności gospodarczej/MOL </a:t>
                      </a:r>
                      <a:r>
                        <a:rPr lang="pl-PL" sz="1200" dirty="0"/>
                        <a:t>w zakresie objętym operacją – przez 5 lat od wypłaty pomocy,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- przetwarza produkty rolne i w wyniku tego procesu wytwarza oraz sprzedaje przetworzone produkty rolne (Załącznik nr 1 do Traktatu o funkcjonowaniu UE – </a:t>
                      </a:r>
                      <a:r>
                        <a:rPr lang="pl-PL" sz="1200" dirty="0" err="1"/>
                        <a:t>Annex</a:t>
                      </a:r>
                      <a:r>
                        <a:rPr lang="pl-PL" sz="1200" dirty="0"/>
                        <a:t>) i </a:t>
                      </a:r>
                      <a:r>
                        <a:rPr lang="pl-PL" sz="1200" dirty="0" err="1"/>
                        <a:t>nierolne</a:t>
                      </a:r>
                      <a:r>
                        <a:rPr lang="pl-PL" sz="1200" dirty="0"/>
                        <a:t> (</a:t>
                      </a:r>
                      <a:r>
                        <a:rPr lang="pl-PL" sz="1200" dirty="0" err="1"/>
                        <a:t>nonAnnex</a:t>
                      </a:r>
                      <a:r>
                        <a:rPr lang="pl-PL" sz="1200" dirty="0"/>
                        <a:t> - pomoc de </a:t>
                      </a:r>
                      <a:r>
                        <a:rPr lang="pl-PL" sz="1200" dirty="0" err="1"/>
                        <a:t>minimis</a:t>
                      </a:r>
                      <a:r>
                        <a:rPr lang="pl-PL" sz="1200" dirty="0"/>
                        <a:t>), z wyłączeniem rybnych,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- przetwarza odpady żywnościowe i produkty uboczne przetwórstwa (rolne i </a:t>
                      </a:r>
                      <a:r>
                        <a:rPr lang="pl-PL" sz="1200" dirty="0" err="1"/>
                        <a:t>nierolne</a:t>
                      </a:r>
                      <a:r>
                        <a:rPr lang="pl-PL" sz="1200" dirty="0"/>
                        <a:t>) na biokomponenty, np. </a:t>
                      </a:r>
                      <a:r>
                        <a:rPr lang="pl-PL" sz="1200" dirty="0" err="1"/>
                        <a:t>bioprodukty</a:t>
                      </a:r>
                      <a:r>
                        <a:rPr lang="pl-PL" sz="1200" dirty="0"/>
                        <a:t> czy biogaz, lub produkty bardziej przetworzone dla sektora niespożywczego,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- w przypadku wykorzystywania mocy przetwórczych dofinansowanych w ramach operacji do przetwarzania produktów rolnych spoza własnego gospodarstwa rolnego (powyżej 50% całości przetwarzanych produktów) – konieczność zawierania długoterminowych umów na dostawy z innymi rolnikami lub podmiotami posiadającymi status zorganizowanej formy współpracy rolników (</a:t>
                      </a:r>
                      <a:r>
                        <a:rPr lang="pl-PL" sz="1200" dirty="0" err="1"/>
                        <a:t>j.w</a:t>
                      </a:r>
                      <a:r>
                        <a:rPr lang="pl-PL" sz="1200" dirty="0"/>
                        <a:t>.) – co najmniej 3-letnich, przez okres co najmniej 5 lat po zakończeniu realizacji projektu.</a:t>
                      </a:r>
                      <a:endParaRPr lang="pl-PL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495531"/>
                  </a:ext>
                </a:extLst>
              </a:tr>
              <a:tr h="58386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Zakres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Wspierane są inwestycje związane z: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zakładaniem lub prowadzeniem działalności gospodarczej, w tym MOL, w zakresie przetwarzania produktów rolnych i sprzedaży przetworzonych produktów rolnych i </a:t>
                      </a:r>
                      <a:r>
                        <a:rPr lang="pl-PL" sz="12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nierolnych</a:t>
                      </a: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b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przetwarzaniem odpadów żywności na biokomponenty dla sektora nieżywnościowego lub przetwarzaniem produktów ubocznych powstałych przy wytwarzaniu produktów rolnych i </a:t>
                      </a:r>
                      <a:r>
                        <a:rPr lang="pl-PL" sz="12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nierolnych</a:t>
                      </a: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839999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4EC7AAC1-2C12-7F38-377B-EC5D4B1ADD20}"/>
              </a:ext>
            </a:extLst>
          </p:cNvPr>
          <p:cNvSpPr txBox="1"/>
          <p:nvPr/>
        </p:nvSpPr>
        <p:spPr>
          <a:xfrm>
            <a:off x="611560" y="1274470"/>
            <a:ext cx="8075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Rozwój współpracy w ramach łańcucha wartości (dotacja) - w gospodarstwie</a:t>
            </a:r>
          </a:p>
        </p:txBody>
      </p:sp>
    </p:spTree>
    <p:extLst>
      <p:ext uri="{BB962C8B-B14F-4D97-AF65-F5344CB8AC3E}">
        <p14:creationId xmlns:p14="http://schemas.microsoft.com/office/powerpoint/2010/main" val="345068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F22F81-CD17-4355-83B2-735C20BD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103</a:t>
            </a:fld>
            <a:endParaRPr 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5A555293-722F-47F6-9192-3D0347BC20E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71320507"/>
              </p:ext>
            </p:extLst>
          </p:nvPr>
        </p:nvGraphicFramePr>
        <p:xfrm>
          <a:off x="620835" y="985292"/>
          <a:ext cx="8137525" cy="295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E4B564A-EBA1-42E5-8A7F-D937704D3A55}"/>
              </a:ext>
            </a:extLst>
          </p:cNvPr>
          <p:cNvSpPr txBox="1">
            <a:spLocks/>
          </p:cNvSpPr>
          <p:nvPr/>
        </p:nvSpPr>
        <p:spPr bwMode="auto">
          <a:xfrm>
            <a:off x="1722512" y="275791"/>
            <a:ext cx="5369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l-PL" b="1">
                <a:solidFill>
                  <a:srgbClr val="006800"/>
                </a:solidFill>
              </a:rPr>
              <a:t>INTERWENCJE SEKTOROWE</a:t>
            </a:r>
            <a:endParaRPr lang="pl-PL" b="1" dirty="0">
              <a:solidFill>
                <a:srgbClr val="006800"/>
              </a:solidFill>
            </a:endParaRPr>
          </a:p>
        </p:txBody>
      </p:sp>
      <p:graphicFrame>
        <p:nvGraphicFramePr>
          <p:cNvPr id="7" name="Tabela 13">
            <a:extLst>
              <a:ext uri="{FF2B5EF4-FFF2-40B4-BE49-F238E27FC236}">
                <a16:creationId xmlns:a16="http://schemas.microsoft.com/office/drawing/2014/main" id="{80A3C296-BC44-FADE-7B49-21086CE3BCFF}"/>
              </a:ext>
            </a:extLst>
          </p:cNvPr>
          <p:cNvGraphicFramePr>
            <a:graphicFrameLocks noGrp="1"/>
          </p:cNvGraphicFramePr>
          <p:nvPr/>
        </p:nvGraphicFramePr>
        <p:xfrm>
          <a:off x="611560" y="1704777"/>
          <a:ext cx="8137004" cy="1224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751326400"/>
                    </a:ext>
                  </a:extLst>
                </a:gridCol>
                <a:gridCol w="6624836">
                  <a:extLst>
                    <a:ext uri="{9D8B030D-6E8A-4147-A177-3AD203B41FA5}">
                      <a16:colId xmlns:a16="http://schemas.microsoft.com/office/drawing/2014/main" val="1862017084"/>
                    </a:ext>
                  </a:extLst>
                </a:gridCol>
              </a:tblGrid>
              <a:tr h="28862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Forma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Płatność ryczałtowa wypłacana w dwóch ratach. 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495531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Wysokość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 odniesieniu do </a:t>
                      </a:r>
                      <a:r>
                        <a:rPr lang="pl-PL" sz="1200" b="1" u="sng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zakładania </a:t>
                      </a: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działalności gospodarczej/MOL – ryczałt na jednego beneficjenta </a:t>
                      </a:r>
                      <a:b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 okresie realizacji Programu wynosi w zależności od wielkości operacji – nie więcej niż: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30 000 zł lub 60 000 zł lub 120 000 zł.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839999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4EC7AAC1-2C12-7F38-377B-EC5D4B1ADD20}"/>
              </a:ext>
            </a:extLst>
          </p:cNvPr>
          <p:cNvSpPr txBox="1"/>
          <p:nvPr/>
        </p:nvSpPr>
        <p:spPr>
          <a:xfrm>
            <a:off x="611560" y="1274470"/>
            <a:ext cx="8075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Rozwój współpracy w ramach łańcucha wartości (dotacja) - w gospodarstwie</a:t>
            </a:r>
          </a:p>
        </p:txBody>
      </p:sp>
    </p:spTree>
    <p:extLst>
      <p:ext uri="{BB962C8B-B14F-4D97-AF65-F5344CB8AC3E}">
        <p14:creationId xmlns:p14="http://schemas.microsoft.com/office/powerpoint/2010/main" val="360291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F22F81-CD17-4355-83B2-735C20BD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104</a:t>
            </a:fld>
            <a:endParaRPr 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5A555293-722F-47F6-9192-3D0347BC20E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83164531"/>
              </p:ext>
            </p:extLst>
          </p:nvPr>
        </p:nvGraphicFramePr>
        <p:xfrm>
          <a:off x="611560" y="971535"/>
          <a:ext cx="8137525" cy="295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E4B564A-EBA1-42E5-8A7F-D937704D3A55}"/>
              </a:ext>
            </a:extLst>
          </p:cNvPr>
          <p:cNvSpPr txBox="1">
            <a:spLocks/>
          </p:cNvSpPr>
          <p:nvPr/>
        </p:nvSpPr>
        <p:spPr bwMode="auto">
          <a:xfrm>
            <a:off x="1722512" y="275791"/>
            <a:ext cx="5369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l-PL" b="1">
                <a:solidFill>
                  <a:srgbClr val="006800"/>
                </a:solidFill>
              </a:rPr>
              <a:t>INTERWENCJE SEKTOROWE</a:t>
            </a:r>
            <a:endParaRPr lang="pl-PL" b="1" dirty="0">
              <a:solidFill>
                <a:srgbClr val="006800"/>
              </a:solidFill>
            </a:endParaRPr>
          </a:p>
        </p:txBody>
      </p:sp>
      <p:graphicFrame>
        <p:nvGraphicFramePr>
          <p:cNvPr id="7" name="Tabela 13">
            <a:extLst>
              <a:ext uri="{FF2B5EF4-FFF2-40B4-BE49-F238E27FC236}">
                <a16:creationId xmlns:a16="http://schemas.microsoft.com/office/drawing/2014/main" id="{80A3C296-BC44-FADE-7B49-21086CE3BCFF}"/>
              </a:ext>
            </a:extLst>
          </p:cNvPr>
          <p:cNvGraphicFramePr>
            <a:graphicFrameLocks noGrp="1"/>
          </p:cNvGraphicFramePr>
          <p:nvPr/>
        </p:nvGraphicFramePr>
        <p:xfrm>
          <a:off x="549796" y="1691474"/>
          <a:ext cx="8137004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892">
                  <a:extLst>
                    <a:ext uri="{9D8B030D-6E8A-4147-A177-3AD203B41FA5}">
                      <a16:colId xmlns:a16="http://schemas.microsoft.com/office/drawing/2014/main" val="751326400"/>
                    </a:ext>
                  </a:extLst>
                </a:gridCol>
                <a:gridCol w="6923112">
                  <a:extLst>
                    <a:ext uri="{9D8B030D-6E8A-4147-A177-3AD203B41FA5}">
                      <a16:colId xmlns:a16="http://schemas.microsoft.com/office/drawing/2014/main" val="1862017084"/>
                    </a:ext>
                  </a:extLst>
                </a:gridCol>
              </a:tblGrid>
              <a:tr h="42483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Beneficjent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pl-PL" sz="1200" b="1" kern="1200" dirty="0" err="1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Mikroprzedsiębiorca</a:t>
                      </a: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, który:</a:t>
                      </a:r>
                    </a:p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pl-PL" sz="1200" dirty="0"/>
                        <a:t>- deklaruje prowadzenie działalności gospodarczej/MOL w zakresie objętym operacją – przez 5 lat od wypłaty pomocy, - jest właścicielem gospodarstwa rolnego samoistnie lub zależnie, oraz wykorzystuje do przetwarzania produkty rolne z własnego gospodarstwa (dla co najmniej 50% przetwarzanych produktów rolnych),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- przetwarza produkty rolne i w wyniku tego procesu wytwarza oraz sprzedaje przetworzone produkty rolne (Załącznik nr 1 do Traktatu o funkcjonowaniu UE – </a:t>
                      </a:r>
                      <a:r>
                        <a:rPr lang="pl-PL" sz="1200" dirty="0" err="1"/>
                        <a:t>Annex</a:t>
                      </a:r>
                      <a:r>
                        <a:rPr lang="pl-PL" sz="1200" dirty="0"/>
                        <a:t>) i </a:t>
                      </a:r>
                      <a:r>
                        <a:rPr lang="pl-PL" sz="1200" dirty="0" err="1"/>
                        <a:t>nierolne</a:t>
                      </a:r>
                      <a:r>
                        <a:rPr lang="pl-PL" sz="1200" dirty="0"/>
                        <a:t> (</a:t>
                      </a:r>
                      <a:r>
                        <a:rPr lang="pl-PL" sz="1200" dirty="0" err="1"/>
                        <a:t>nonAnnex</a:t>
                      </a:r>
                      <a:r>
                        <a:rPr lang="pl-PL" sz="1200" dirty="0"/>
                        <a:t> - pomoc de </a:t>
                      </a:r>
                      <a:r>
                        <a:rPr lang="pl-PL" sz="1200" dirty="0" err="1"/>
                        <a:t>minimis</a:t>
                      </a:r>
                      <a:r>
                        <a:rPr lang="pl-PL" sz="1200" dirty="0"/>
                        <a:t>), z wyłączeniem produktów rybnych,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- przetwarza odpady żywnościowe i produkty uboczne przetwórstwa na biokomponenty, np. </a:t>
                      </a:r>
                      <a:r>
                        <a:rPr lang="pl-PL" sz="1200" dirty="0" err="1"/>
                        <a:t>bioprodukty</a:t>
                      </a:r>
                      <a:r>
                        <a:rPr lang="pl-PL" sz="1200" dirty="0"/>
                        <a:t> czy biogaz, lub produkty bardziej przetworzone dla sektora niespożywczego.</a:t>
                      </a:r>
                      <a:endParaRPr lang="pl-PL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495531"/>
                  </a:ext>
                </a:extLst>
              </a:tr>
              <a:tr h="58386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Zakres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Wspierane są inwestycje związane z: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zakładaniem lub prowadzeniem działalności gospodarczej, w tym MOL, w zakresie przetwarzania produktów rolnych i sprzedaży przetworzonych produktów rolnych i </a:t>
                      </a:r>
                      <a:r>
                        <a:rPr lang="pl-PL" sz="12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nierolnych</a:t>
                      </a: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b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przetwarzaniem odpadów żywności na biokomponenty dla sektora nieżywnościowego lub przetwarzaniem produktów ubocznych powstałych przy wytwarzaniu produktów rolnych i </a:t>
                      </a:r>
                      <a:r>
                        <a:rPr lang="pl-PL" sz="12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nierolnych</a:t>
                      </a: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839999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4EC7AAC1-2C12-7F38-377B-EC5D4B1ADD20}"/>
              </a:ext>
            </a:extLst>
          </p:cNvPr>
          <p:cNvSpPr txBox="1"/>
          <p:nvPr/>
        </p:nvSpPr>
        <p:spPr>
          <a:xfrm>
            <a:off x="611560" y="1274470"/>
            <a:ext cx="8075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Rozwój współpracy w ramach łańcucha wartości (dotacja) - w gospodarstwie</a:t>
            </a:r>
          </a:p>
        </p:txBody>
      </p:sp>
    </p:spTree>
    <p:extLst>
      <p:ext uri="{BB962C8B-B14F-4D97-AF65-F5344CB8AC3E}">
        <p14:creationId xmlns:p14="http://schemas.microsoft.com/office/powerpoint/2010/main" val="8554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F22F81-CD17-4355-83B2-735C20BD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105</a:t>
            </a:fld>
            <a:endParaRPr 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5A555293-722F-47F6-9192-3D0347BC20E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70729501"/>
              </p:ext>
            </p:extLst>
          </p:nvPr>
        </p:nvGraphicFramePr>
        <p:xfrm>
          <a:off x="617815" y="923863"/>
          <a:ext cx="8137525" cy="295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E4B564A-EBA1-42E5-8A7F-D937704D3A55}"/>
              </a:ext>
            </a:extLst>
          </p:cNvPr>
          <p:cNvSpPr txBox="1">
            <a:spLocks/>
          </p:cNvSpPr>
          <p:nvPr/>
        </p:nvSpPr>
        <p:spPr bwMode="auto">
          <a:xfrm>
            <a:off x="1722512" y="275791"/>
            <a:ext cx="5369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l-PL" b="1">
                <a:solidFill>
                  <a:srgbClr val="006800"/>
                </a:solidFill>
              </a:rPr>
              <a:t>INTERWENCJE SEKTOROWE</a:t>
            </a:r>
            <a:endParaRPr lang="pl-PL" b="1" dirty="0">
              <a:solidFill>
                <a:srgbClr val="006800"/>
              </a:solidFill>
            </a:endParaRPr>
          </a:p>
        </p:txBody>
      </p:sp>
      <p:graphicFrame>
        <p:nvGraphicFramePr>
          <p:cNvPr id="7" name="Tabela 13">
            <a:extLst>
              <a:ext uri="{FF2B5EF4-FFF2-40B4-BE49-F238E27FC236}">
                <a16:creationId xmlns:a16="http://schemas.microsoft.com/office/drawing/2014/main" id="{80A3C296-BC44-FADE-7B49-21086CE3BCFF}"/>
              </a:ext>
            </a:extLst>
          </p:cNvPr>
          <p:cNvGraphicFramePr>
            <a:graphicFrameLocks noGrp="1"/>
          </p:cNvGraphicFramePr>
          <p:nvPr/>
        </p:nvGraphicFramePr>
        <p:xfrm>
          <a:off x="611560" y="1704777"/>
          <a:ext cx="8137004" cy="1224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751326400"/>
                    </a:ext>
                  </a:extLst>
                </a:gridCol>
                <a:gridCol w="6624836">
                  <a:extLst>
                    <a:ext uri="{9D8B030D-6E8A-4147-A177-3AD203B41FA5}">
                      <a16:colId xmlns:a16="http://schemas.microsoft.com/office/drawing/2014/main" val="1862017084"/>
                    </a:ext>
                  </a:extLst>
                </a:gridCol>
              </a:tblGrid>
              <a:tr h="28862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Forma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Refundacja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495531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Wysokość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Do 50% kosztów kwalifikowalnych operacji.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 odniesieniu do </a:t>
                      </a:r>
                      <a:r>
                        <a:rPr lang="pl-PL" sz="1200" b="1" u="sng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kontynuacji prowadzenia działalności gospodarczej/MOL </a:t>
                      </a: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przez </a:t>
                      </a:r>
                      <a:r>
                        <a:rPr lang="pl-PL" sz="12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mikroprzedsiębiorcę</a:t>
                      </a: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– refundacja na jednego beneficjenta w okresie realizacji Programu wynosi maksymalnie 500 000 zł. 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839999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4EC7AAC1-2C12-7F38-377B-EC5D4B1ADD20}"/>
              </a:ext>
            </a:extLst>
          </p:cNvPr>
          <p:cNvSpPr txBox="1"/>
          <p:nvPr/>
        </p:nvSpPr>
        <p:spPr>
          <a:xfrm>
            <a:off x="611560" y="1274470"/>
            <a:ext cx="8075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Rozwój współpracy w ramach łańcucha wartości (dotacja) - w gospodarstwie</a:t>
            </a:r>
          </a:p>
        </p:txBody>
      </p:sp>
    </p:spTree>
    <p:extLst>
      <p:ext uri="{BB962C8B-B14F-4D97-AF65-F5344CB8AC3E}">
        <p14:creationId xmlns:p14="http://schemas.microsoft.com/office/powerpoint/2010/main" val="541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F22F81-CD17-4355-83B2-735C20BD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106</a:t>
            </a:fld>
            <a:endParaRPr 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5A555293-722F-47F6-9192-3D0347BC20E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16759814"/>
              </p:ext>
            </p:extLst>
          </p:nvPr>
        </p:nvGraphicFramePr>
        <p:xfrm>
          <a:off x="617494" y="980365"/>
          <a:ext cx="8137525" cy="295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E4B564A-EBA1-42E5-8A7F-D937704D3A55}"/>
              </a:ext>
            </a:extLst>
          </p:cNvPr>
          <p:cNvSpPr txBox="1">
            <a:spLocks/>
          </p:cNvSpPr>
          <p:nvPr/>
        </p:nvSpPr>
        <p:spPr bwMode="auto">
          <a:xfrm>
            <a:off x="1722512" y="275791"/>
            <a:ext cx="5369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l-PL" b="1">
                <a:solidFill>
                  <a:srgbClr val="006800"/>
                </a:solidFill>
              </a:rPr>
              <a:t>INTERWENCJE SEKTOROWE</a:t>
            </a:r>
            <a:endParaRPr lang="pl-PL" b="1" dirty="0">
              <a:solidFill>
                <a:srgbClr val="006800"/>
              </a:solidFill>
            </a:endParaRPr>
          </a:p>
        </p:txBody>
      </p:sp>
      <p:graphicFrame>
        <p:nvGraphicFramePr>
          <p:cNvPr id="7" name="Tabela 13">
            <a:extLst>
              <a:ext uri="{FF2B5EF4-FFF2-40B4-BE49-F238E27FC236}">
                <a16:creationId xmlns:a16="http://schemas.microsoft.com/office/drawing/2014/main" id="{80A3C296-BC44-FADE-7B49-21086CE3BCFF}"/>
              </a:ext>
            </a:extLst>
          </p:cNvPr>
          <p:cNvGraphicFramePr>
            <a:graphicFrameLocks noGrp="1"/>
          </p:cNvGraphicFramePr>
          <p:nvPr/>
        </p:nvGraphicFramePr>
        <p:xfrm>
          <a:off x="549796" y="1777380"/>
          <a:ext cx="8137004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892">
                  <a:extLst>
                    <a:ext uri="{9D8B030D-6E8A-4147-A177-3AD203B41FA5}">
                      <a16:colId xmlns:a16="http://schemas.microsoft.com/office/drawing/2014/main" val="751326400"/>
                    </a:ext>
                  </a:extLst>
                </a:gridCol>
                <a:gridCol w="6923112">
                  <a:extLst>
                    <a:ext uri="{9D8B030D-6E8A-4147-A177-3AD203B41FA5}">
                      <a16:colId xmlns:a16="http://schemas.microsoft.com/office/drawing/2014/main" val="1862017084"/>
                    </a:ext>
                  </a:extLst>
                </a:gridCol>
              </a:tblGrid>
              <a:tr h="42483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Beneficjent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pl-PL" sz="1200" dirty="0"/>
                        <a:t>Obszar A – PRZETWÓRSTWO I WPROWADZANIE DO OBROTU PRODUKTÓW ROLNYCH (MŚP) </a:t>
                      </a:r>
                    </a:p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pl-PL" sz="1200" dirty="0"/>
                        <a:t>Obszar B - PRZETWÓRSTWO I WPROWADZANIE DO OBROTU EKOLOGICZNYCH PRODUKTÓW ROLNYCH (MŚP)</a:t>
                      </a:r>
                      <a:endParaRPr lang="pl-PL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495531"/>
                  </a:ext>
                </a:extLst>
              </a:tr>
              <a:tr h="39981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Zakres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 ramach obszaru A i B wspierane są inwestycje materialne i niematerialne dotyczące: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budowy budynków lub budowli, - zakupu technologii na cele: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a) przetwarzania produktów rolnych lub </a:t>
                      </a:r>
                      <a:b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b) wprowadzania do obrotu produktów rolnych (w tym przechowywania, sortowania, pakowania, przygotowania do sprzedaży – wyłącznie w przypadku zorganizowanych form współpracy rolników), </a:t>
                      </a:r>
                      <a:b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- ochrony środowiska, </a:t>
                      </a:r>
                      <a:b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- infrastruktury do przetwarzania odpadów żywnościowych na biokomponenty lub przetwarzania produktów ubocznych powstałych przy wytwarzaniu produktów rolnych.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839999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4EC7AAC1-2C12-7F38-377B-EC5D4B1ADD20}"/>
              </a:ext>
            </a:extLst>
          </p:cNvPr>
          <p:cNvSpPr txBox="1"/>
          <p:nvPr/>
        </p:nvSpPr>
        <p:spPr>
          <a:xfrm>
            <a:off x="611560" y="1274470"/>
            <a:ext cx="8075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Rozwój współpracy w ramach łańcucha wartości (dotacja) - </a:t>
            </a:r>
            <a:r>
              <a:rPr lang="pl-PL" u="sng" dirty="0"/>
              <a:t>poza gospodarstwem</a:t>
            </a:r>
          </a:p>
        </p:txBody>
      </p:sp>
    </p:spTree>
    <p:extLst>
      <p:ext uri="{BB962C8B-B14F-4D97-AF65-F5344CB8AC3E}">
        <p14:creationId xmlns:p14="http://schemas.microsoft.com/office/powerpoint/2010/main" val="102955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F22F81-CD17-4355-83B2-735C20BD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107</a:t>
            </a:fld>
            <a:endParaRPr 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5A555293-722F-47F6-9192-3D0347BC20E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27410281"/>
              </p:ext>
            </p:extLst>
          </p:nvPr>
        </p:nvGraphicFramePr>
        <p:xfrm>
          <a:off x="611560" y="1013265"/>
          <a:ext cx="8137525" cy="295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E4B564A-EBA1-42E5-8A7F-D937704D3A55}"/>
              </a:ext>
            </a:extLst>
          </p:cNvPr>
          <p:cNvSpPr txBox="1">
            <a:spLocks/>
          </p:cNvSpPr>
          <p:nvPr/>
        </p:nvSpPr>
        <p:spPr bwMode="auto">
          <a:xfrm>
            <a:off x="1722512" y="275791"/>
            <a:ext cx="5369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l-PL" b="1">
                <a:solidFill>
                  <a:srgbClr val="006800"/>
                </a:solidFill>
              </a:rPr>
              <a:t>INTERWENCJE SEKTOROWE</a:t>
            </a:r>
            <a:endParaRPr lang="pl-PL" b="1" dirty="0">
              <a:solidFill>
                <a:srgbClr val="006800"/>
              </a:solidFill>
            </a:endParaRPr>
          </a:p>
        </p:txBody>
      </p:sp>
      <p:graphicFrame>
        <p:nvGraphicFramePr>
          <p:cNvPr id="7" name="Tabela 13">
            <a:extLst>
              <a:ext uri="{FF2B5EF4-FFF2-40B4-BE49-F238E27FC236}">
                <a16:creationId xmlns:a16="http://schemas.microsoft.com/office/drawing/2014/main" id="{80A3C296-BC44-FADE-7B49-21086CE3BCFF}"/>
              </a:ext>
            </a:extLst>
          </p:cNvPr>
          <p:cNvGraphicFramePr>
            <a:graphicFrameLocks noGrp="1"/>
          </p:cNvGraphicFramePr>
          <p:nvPr/>
        </p:nvGraphicFramePr>
        <p:xfrm>
          <a:off x="611560" y="1704777"/>
          <a:ext cx="8137004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892">
                  <a:extLst>
                    <a:ext uri="{9D8B030D-6E8A-4147-A177-3AD203B41FA5}">
                      <a16:colId xmlns:a16="http://schemas.microsoft.com/office/drawing/2014/main" val="751326400"/>
                    </a:ext>
                  </a:extLst>
                </a:gridCol>
                <a:gridCol w="6923112">
                  <a:extLst>
                    <a:ext uri="{9D8B030D-6E8A-4147-A177-3AD203B41FA5}">
                      <a16:colId xmlns:a16="http://schemas.microsoft.com/office/drawing/2014/main" val="1862017084"/>
                    </a:ext>
                  </a:extLst>
                </a:gridCol>
              </a:tblGrid>
              <a:tr h="58386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Preferencje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dirty="0"/>
                        <a:t>Obszar A – PRZETWÓRSTWO I WPROWADZANIE DO OBROTU PRODUKTÓW ROLNYCH (MŚP)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dirty="0"/>
                        <a:t>O pomoc może się ubiegać: MŚP, tj. podmiot prowadzący działalność jako mikro, małe lub średnie przedsiębiorstwo, który: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- przetwarza produkty rolne i wytwarza w wyniku tego procesu produkty rolne (Załącznik nr 1 do Traktatu o funkcjonowaniu UE - </a:t>
                      </a:r>
                      <a:r>
                        <a:rPr lang="pl-PL" sz="1200" dirty="0" err="1"/>
                        <a:t>Annex</a:t>
                      </a:r>
                      <a:r>
                        <a:rPr lang="pl-PL" sz="1200" dirty="0"/>
                        <a:t>), z wyłączeniem produktów rybołówstwa i akwakultury,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- wprowadza do obrotu produkty rolne - wyłącznie w przypadku zorganizowanych form współpracy rolników takich jak: grupy producentów rolnych i ich związki, spółdzielnie, spółdzielnie rolników, organizacje producentów i ich zrzeszenia, organizacje międzybranżowe,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- zobowiązuje się do nabywania produktów rolnych w okresie 5-ciu lat po zakończeniu realizacji projektu (zobowiązanie weryfikowanie po zakończeniu inwestycji i wypłacie pomocy) - bezpośrednio od producentów rolnych lub zorganizowanych form współpracy rolników (</a:t>
                      </a:r>
                      <a:r>
                        <a:rPr lang="pl-PL" sz="1200" dirty="0" err="1"/>
                        <a:t>j.w</a:t>
                      </a:r>
                      <a:r>
                        <a:rPr lang="pl-PL" sz="1200" dirty="0"/>
                        <a:t>.) - w co najmniej 50% całkowitej ilości surowców niezbędnych do produkcji, umowy na dostawy co najmniej 3 letnie przez okres co najmniej 5 lat) - warunek ten nie dotyczy zorganizowanych form współpracy rolników (</a:t>
                      </a:r>
                      <a:r>
                        <a:rPr lang="pl-PL" sz="1200" dirty="0" err="1"/>
                        <a:t>j.w</a:t>
                      </a:r>
                      <a:r>
                        <a:rPr lang="pl-PL" sz="1200" dirty="0"/>
                        <a:t>.),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- realizuje inwestycje zakładające wzrost mocy produkcyjnych pod warunkiem udokumentowania bazy surowcowej i możliwości zbytu produkcji,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- realizuje inwestycję objętą dofinansowaniem na obszarach wiejskich.</a:t>
                      </a:r>
                      <a:endParaRPr lang="pl-PL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079752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4EC7AAC1-2C12-7F38-377B-EC5D4B1ADD20}"/>
              </a:ext>
            </a:extLst>
          </p:cNvPr>
          <p:cNvSpPr txBox="1"/>
          <p:nvPr/>
        </p:nvSpPr>
        <p:spPr>
          <a:xfrm>
            <a:off x="611560" y="1274470"/>
            <a:ext cx="8075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Rozwój współpracy w ramach łańcucha wartości (dotacja) - </a:t>
            </a:r>
            <a:r>
              <a:rPr lang="pl-PL" u="sng" dirty="0"/>
              <a:t>poza gospodarstwem</a:t>
            </a:r>
          </a:p>
        </p:txBody>
      </p:sp>
    </p:spTree>
    <p:extLst>
      <p:ext uri="{BB962C8B-B14F-4D97-AF65-F5344CB8AC3E}">
        <p14:creationId xmlns:p14="http://schemas.microsoft.com/office/powerpoint/2010/main" val="30374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F22F81-CD17-4355-83B2-735C20BD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108</a:t>
            </a:fld>
            <a:endParaRPr 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5A555293-722F-47F6-9192-3D0347BC20E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97207854"/>
              </p:ext>
            </p:extLst>
          </p:nvPr>
        </p:nvGraphicFramePr>
        <p:xfrm>
          <a:off x="634440" y="927799"/>
          <a:ext cx="8137525" cy="295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E4B564A-EBA1-42E5-8A7F-D937704D3A55}"/>
              </a:ext>
            </a:extLst>
          </p:cNvPr>
          <p:cNvSpPr txBox="1">
            <a:spLocks/>
          </p:cNvSpPr>
          <p:nvPr/>
        </p:nvSpPr>
        <p:spPr bwMode="auto">
          <a:xfrm>
            <a:off x="1722512" y="275791"/>
            <a:ext cx="5369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l-PL" b="1">
                <a:solidFill>
                  <a:srgbClr val="006800"/>
                </a:solidFill>
              </a:rPr>
              <a:t>INTERWENCJE SEKTOROWE</a:t>
            </a:r>
            <a:endParaRPr lang="pl-PL" b="1" dirty="0">
              <a:solidFill>
                <a:srgbClr val="006800"/>
              </a:solidFill>
            </a:endParaRPr>
          </a:p>
        </p:txBody>
      </p:sp>
      <p:graphicFrame>
        <p:nvGraphicFramePr>
          <p:cNvPr id="7" name="Tabela 13">
            <a:extLst>
              <a:ext uri="{FF2B5EF4-FFF2-40B4-BE49-F238E27FC236}">
                <a16:creationId xmlns:a16="http://schemas.microsoft.com/office/drawing/2014/main" id="{80A3C296-BC44-FADE-7B49-21086CE3BCFF}"/>
              </a:ext>
            </a:extLst>
          </p:cNvPr>
          <p:cNvGraphicFramePr>
            <a:graphicFrameLocks noGrp="1"/>
          </p:cNvGraphicFramePr>
          <p:nvPr/>
        </p:nvGraphicFramePr>
        <p:xfrm>
          <a:off x="611560" y="1704777"/>
          <a:ext cx="8137004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892">
                  <a:extLst>
                    <a:ext uri="{9D8B030D-6E8A-4147-A177-3AD203B41FA5}">
                      <a16:colId xmlns:a16="http://schemas.microsoft.com/office/drawing/2014/main" val="751326400"/>
                    </a:ext>
                  </a:extLst>
                </a:gridCol>
                <a:gridCol w="6923112">
                  <a:extLst>
                    <a:ext uri="{9D8B030D-6E8A-4147-A177-3AD203B41FA5}">
                      <a16:colId xmlns:a16="http://schemas.microsoft.com/office/drawing/2014/main" val="1862017084"/>
                    </a:ext>
                  </a:extLst>
                </a:gridCol>
              </a:tblGrid>
              <a:tr h="58386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Preferencje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dirty="0"/>
                        <a:t>Obszar B - PRZETWÓRSTWO I WPROWADZANIE DO OBROTU EKOLOGICZNYCH PRODUKTÓW ROLNYCH (MŚP) O pomoc może się ubiegać: MŚP, tj. podmiot prowadzący działalność jako mikro, małe lub średnie przedsiębiorstwo, który: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- przetwarza produkty rolne objęte certyfikatem systemu rolnictwa ekologicznego i wytwarza w wyniku tego procesu produkty rolne (Załącznik nr 1 do Traktatu o funkcjonowaniu UE - </a:t>
                      </a:r>
                      <a:r>
                        <a:rPr lang="pl-PL" sz="1200" dirty="0" err="1"/>
                        <a:t>Annex</a:t>
                      </a:r>
                      <a:r>
                        <a:rPr lang="pl-PL" sz="1200" dirty="0"/>
                        <a:t>) objęte systemem rolnictwa ekologicznego tj. certyfikowane produkty ekologiczne powstałe w wyniku przetwarzania produktów rolnych objętych art. 2 ust. 1 rozporządzenia PE i Rady (UE) 2018/848 (z wyłączeniem produktów rybołówstwa i akwakultury), lub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- wprowadza do obrotu produkty rolne objęte certyfikatem systemu rolnictwa ekologicznego (z wyłączeniem produktów rybołówstwa i akwakultury) - wyłącznie w przypadku zorganizowanych form współpracy rolników takich jak: grupy producentów rolnych i ich związki, spółdzielnie, spółdzielnie </a:t>
                      </a:r>
                      <a:r>
                        <a:rPr lang="pl-PL" sz="1200" dirty="0" err="1"/>
                        <a:t>rolników,organizacje</a:t>
                      </a:r>
                      <a:r>
                        <a:rPr lang="pl-PL" sz="1200" dirty="0"/>
                        <a:t> producentów i </a:t>
                      </a:r>
                      <a:r>
                        <a:rPr lang="pl-PL" sz="1200" dirty="0" err="1"/>
                        <a:t>ichzrzeszenia</a:t>
                      </a:r>
                      <a:r>
                        <a:rPr lang="pl-PL" sz="1200" dirty="0"/>
                        <a:t>, organizacje międzybranżowe;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- zobowiązuje się do nabywania produktów rolnych objętych certyfikatem systemu rolnictwa ekologicznego w okresie 5-ciu lat po zakończeniu realizacji projektu (zobowiązanie weryfikowanie po zakończeniu inwestycji i wypłacie pomocy) - bezpośrednio od objętych systemem rolnictwa ekologicznego producentów rolnych lub zorganizowanych form współpracy takich rolników - w co najmniej 50% całkowitej ilości surowców niezbędnych do produkcji, umowy na dostawy co najmniej 3 letnie przez okres co najmniej 5 lat) - warunek ten nie dotyczy zorganizowanych form współpracy rolników;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- realizuje inwestycje zakładające wzrost mocy produkcyjnych pod warunkiem udokumentowania bazy surowcowej i możliwości zbytu produkcji;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- realizuje inwestycję objętą dofinansowaniem na obszarach wiejskich</a:t>
                      </a:r>
                      <a:endParaRPr lang="pl-PL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079752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4EC7AAC1-2C12-7F38-377B-EC5D4B1ADD20}"/>
              </a:ext>
            </a:extLst>
          </p:cNvPr>
          <p:cNvSpPr txBox="1"/>
          <p:nvPr/>
        </p:nvSpPr>
        <p:spPr>
          <a:xfrm>
            <a:off x="611560" y="1274470"/>
            <a:ext cx="8075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Rozwój współpracy w ramach łańcucha wartości (dotacja) - </a:t>
            </a:r>
            <a:r>
              <a:rPr lang="pl-PL" u="sng" dirty="0"/>
              <a:t>poza gospodarstwem</a:t>
            </a:r>
          </a:p>
        </p:txBody>
      </p:sp>
    </p:spTree>
    <p:extLst>
      <p:ext uri="{BB962C8B-B14F-4D97-AF65-F5344CB8AC3E}">
        <p14:creationId xmlns:p14="http://schemas.microsoft.com/office/powerpoint/2010/main" val="204478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F22F81-CD17-4355-83B2-735C20BD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109</a:t>
            </a:fld>
            <a:endParaRPr 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5A555293-722F-47F6-9192-3D0347BC20E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56609407"/>
              </p:ext>
            </p:extLst>
          </p:nvPr>
        </p:nvGraphicFramePr>
        <p:xfrm>
          <a:off x="611560" y="985292"/>
          <a:ext cx="8137525" cy="295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E4B564A-EBA1-42E5-8A7F-D937704D3A55}"/>
              </a:ext>
            </a:extLst>
          </p:cNvPr>
          <p:cNvSpPr txBox="1">
            <a:spLocks/>
          </p:cNvSpPr>
          <p:nvPr/>
        </p:nvSpPr>
        <p:spPr bwMode="auto">
          <a:xfrm>
            <a:off x="1722512" y="275791"/>
            <a:ext cx="5369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l-PL" b="1" dirty="0">
                <a:solidFill>
                  <a:srgbClr val="006800"/>
                </a:solidFill>
              </a:rPr>
              <a:t>INTERWENCJE SEKTOROWE</a:t>
            </a:r>
          </a:p>
        </p:txBody>
      </p:sp>
      <p:graphicFrame>
        <p:nvGraphicFramePr>
          <p:cNvPr id="7" name="Tabela 13">
            <a:extLst>
              <a:ext uri="{FF2B5EF4-FFF2-40B4-BE49-F238E27FC236}">
                <a16:creationId xmlns:a16="http://schemas.microsoft.com/office/drawing/2014/main" id="{80A3C296-BC44-FADE-7B49-21086CE3BCFF}"/>
              </a:ext>
            </a:extLst>
          </p:cNvPr>
          <p:cNvGraphicFramePr>
            <a:graphicFrameLocks noGrp="1"/>
          </p:cNvGraphicFramePr>
          <p:nvPr/>
        </p:nvGraphicFramePr>
        <p:xfrm>
          <a:off x="611560" y="1778939"/>
          <a:ext cx="8137004" cy="2025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751326400"/>
                    </a:ext>
                  </a:extLst>
                </a:gridCol>
                <a:gridCol w="6624836">
                  <a:extLst>
                    <a:ext uri="{9D8B030D-6E8A-4147-A177-3AD203B41FA5}">
                      <a16:colId xmlns:a16="http://schemas.microsoft.com/office/drawing/2014/main" val="1862017084"/>
                    </a:ext>
                  </a:extLst>
                </a:gridCol>
              </a:tblGrid>
              <a:tr h="28862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Forma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Refundacja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495531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Wysokość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Obszar A – PRZETWÓRSTWO I WPROWADZANIE DO OBROTU PRODUKTÓW ROLNYCH (MŚP)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- do 50% kosztów kwalifikowalnych operacji,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- do 60% kosztów kwalifikowalnych operacji dla beneficjentów prowadzących działalność w formie zorganizowanych form współpracy rolników (</a:t>
                      </a:r>
                      <a:r>
                        <a:rPr lang="pl-PL" sz="12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j.w</a:t>
                      </a: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Obszar B - PRZETWÓRSTWO I WPROWADZANIE DO OBROTU EKOLOGICZNYCH PRODUKTÓW ROLNYCH (MŚP)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- do 60% kosztów kwalifikowalnych operacji.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Pomoc przyznana jednemu beneficjentowi w formie refundacji w okresie realizacji Programu wynosi maksymalnie 10 000 000 zł. Minimalna kwota pomocy na realizację operacji wynosi 100 000 zł. 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839999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4EC7AAC1-2C12-7F38-377B-EC5D4B1ADD20}"/>
              </a:ext>
            </a:extLst>
          </p:cNvPr>
          <p:cNvSpPr txBox="1"/>
          <p:nvPr/>
        </p:nvSpPr>
        <p:spPr>
          <a:xfrm>
            <a:off x="611560" y="1274470"/>
            <a:ext cx="8075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Rozwój współpracy w ramach łańcucha wartości (dotacja) - </a:t>
            </a:r>
            <a:r>
              <a:rPr lang="pl-PL" u="sng" dirty="0"/>
              <a:t>poza gospodarstwem</a:t>
            </a:r>
          </a:p>
        </p:txBody>
      </p:sp>
    </p:spTree>
    <p:extLst>
      <p:ext uri="{BB962C8B-B14F-4D97-AF65-F5344CB8AC3E}">
        <p14:creationId xmlns:p14="http://schemas.microsoft.com/office/powerpoint/2010/main" val="189198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9" y="49188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normy GAEC 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625252"/>
            <a:ext cx="8496944" cy="4824535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u="sng" dirty="0"/>
              <a:t>Norma GAEC 4: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800"/>
                </a:solidFill>
              </a:rPr>
              <a:t>Ustanowienie stref buforowych wzdłuż cieków wodnych</a:t>
            </a:r>
          </a:p>
          <a:p>
            <a:pPr marL="0" indent="0" algn="ctr">
              <a:buNone/>
            </a:pPr>
            <a:endParaRPr lang="pl-PL" sz="1600" b="1" dirty="0">
              <a:solidFill>
                <a:srgbClr val="006800"/>
              </a:solidFill>
            </a:endParaRPr>
          </a:p>
          <a:p>
            <a:pPr marL="0" indent="0" algn="just">
              <a:buNone/>
            </a:pPr>
            <a:r>
              <a:rPr lang="pl-PL" sz="1600" u="sng" dirty="0">
                <a:solidFill>
                  <a:srgbClr val="006800"/>
                </a:solidFill>
              </a:rPr>
              <a:t>Cel praktyki: </a:t>
            </a:r>
          </a:p>
          <a:p>
            <a:pPr marL="0" indent="0" algn="just">
              <a:buNone/>
            </a:pPr>
            <a:r>
              <a:rPr lang="pl-PL" sz="1600" dirty="0">
                <a:solidFill>
                  <a:prstClr val="black"/>
                </a:solidFill>
              </a:rPr>
              <a:t>Zmniejszenie zanieczyszczenia wód, w szczególności nawozami i środkami ochrony roślin pochodzącymi ze źródeł rolniczych. Poprawa jakości wód i ochrona wód przed eutrofizacją.</a:t>
            </a:r>
          </a:p>
          <a:p>
            <a:pPr marL="0" indent="0" algn="just">
              <a:buNone/>
            </a:pPr>
            <a:endParaRPr lang="pl-PL" sz="1600" i="1" dirty="0"/>
          </a:p>
          <a:p>
            <a:pPr marL="0" indent="0" algn="just">
              <a:buNone/>
            </a:pPr>
            <a:r>
              <a:rPr lang="pl-PL" sz="1600" u="sng" dirty="0">
                <a:solidFill>
                  <a:srgbClr val="006800"/>
                </a:solidFill>
              </a:rPr>
              <a:t>Praktyki w gospodarstwie: </a:t>
            </a:r>
          </a:p>
          <a:p>
            <a:pPr marL="0" indent="0" algn="just">
              <a:buNone/>
            </a:pPr>
            <a:r>
              <a:rPr lang="pl-PL" sz="1600" dirty="0"/>
              <a:t>Zakaz stosowania nawozów oraz środków ochrony roślin na gruntach rolnych w pobliżu wód powierzchniowych w odległości wynoszącej co najmniej 3 m.</a:t>
            </a:r>
          </a:p>
          <a:p>
            <a:pPr marL="0" indent="0" algn="just">
              <a:buNone/>
            </a:pPr>
            <a:r>
              <a:rPr lang="pl-PL" sz="1600" dirty="0"/>
              <a:t> </a:t>
            </a:r>
          </a:p>
          <a:p>
            <a:pPr marL="0" indent="0" algn="just">
              <a:buNone/>
            </a:pPr>
            <a:r>
              <a:rPr lang="pl-PL" sz="1400" dirty="0"/>
              <a:t>Zgodnie z Programem działań mających na celu zmniejszenie zanieczyszczenia wód azotanami pochodzącymi </a:t>
            </a:r>
            <a:br>
              <a:rPr lang="pl-PL" sz="1400" dirty="0"/>
            </a:br>
            <a:r>
              <a:rPr lang="pl-PL" sz="1400" dirty="0"/>
              <a:t>ze źródeł rolniczych oraz zapobieganie dalszemu zanieczyszczeniu, w ramach których obowiązuje zakaz stosowania nawozów azotowych na gruntach rolnych w odległościach wynoszących co do zasady 5, 10 lub 20 m.</a:t>
            </a:r>
            <a:r>
              <a:rPr lang="pl-PL" sz="1400" dirty="0">
                <a:solidFill>
                  <a:srgbClr val="FF0000"/>
                </a:solidFill>
              </a:rPr>
              <a:t> </a:t>
            </a:r>
          </a:p>
          <a:p>
            <a:pPr marL="0" indent="0" algn="just">
              <a:buNone/>
            </a:pPr>
            <a:r>
              <a:rPr lang="pl-PL" sz="1400" dirty="0"/>
              <a:t>Stosowanie nawozów przy pomocy urządzeń aplikujących je bezpośrednio do gleby oraz podzielenie pełnej dawki nawozów na co najmniej 3 dawki redukuje o połowę odległości wskazane w Programie działań. </a:t>
            </a:r>
          </a:p>
          <a:p>
            <a:pPr marL="0" indent="0" algn="just">
              <a:buNone/>
            </a:pPr>
            <a:br>
              <a:rPr lang="pl-PL" sz="1400" dirty="0"/>
            </a:br>
            <a:r>
              <a:rPr lang="pl-PL" sz="1400" dirty="0"/>
              <a:t>Należy mieć jednak na uwadze, że minimalna odległość od cieków wodnych wynikająca z warunkowości wynosi niezmiennie 3 m.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F9A5C6C-3D80-F695-0A2F-023B3AAB2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639469"/>
      </p:ext>
    </p:extLst>
  </p:cSld>
  <p:clrMapOvr>
    <a:masterClrMapping/>
  </p:clrMapOvr>
  <p:transition spd="slow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F22F81-CD17-4355-83B2-735C20BD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110</a:t>
            </a:fld>
            <a:endParaRPr 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5A555293-722F-47F6-9192-3D0347BC20E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49216440"/>
              </p:ext>
            </p:extLst>
          </p:nvPr>
        </p:nvGraphicFramePr>
        <p:xfrm>
          <a:off x="611560" y="948801"/>
          <a:ext cx="8137525" cy="295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E4B564A-EBA1-42E5-8A7F-D937704D3A55}"/>
              </a:ext>
            </a:extLst>
          </p:cNvPr>
          <p:cNvSpPr txBox="1">
            <a:spLocks/>
          </p:cNvSpPr>
          <p:nvPr/>
        </p:nvSpPr>
        <p:spPr bwMode="auto">
          <a:xfrm>
            <a:off x="1722512" y="275791"/>
            <a:ext cx="5369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endParaRPr lang="pl-PL" b="1" dirty="0">
              <a:solidFill>
                <a:srgbClr val="006800"/>
              </a:solidFill>
            </a:endParaRPr>
          </a:p>
          <a:p>
            <a:pPr marL="0" indent="0" algn="ctr">
              <a:buFont typeface="Arial" charset="0"/>
              <a:buNone/>
            </a:pPr>
            <a:endParaRPr lang="pl-PL" b="1" dirty="0">
              <a:solidFill>
                <a:srgbClr val="006800"/>
              </a:solidFill>
            </a:endParaRPr>
          </a:p>
        </p:txBody>
      </p:sp>
      <p:graphicFrame>
        <p:nvGraphicFramePr>
          <p:cNvPr id="7" name="Tabela 13">
            <a:extLst>
              <a:ext uri="{FF2B5EF4-FFF2-40B4-BE49-F238E27FC236}">
                <a16:creationId xmlns:a16="http://schemas.microsoft.com/office/drawing/2014/main" id="{80A3C296-BC44-FADE-7B49-21086CE3BCFF}"/>
              </a:ext>
            </a:extLst>
          </p:cNvPr>
          <p:cNvGraphicFramePr>
            <a:graphicFrameLocks noGrp="1"/>
          </p:cNvGraphicFramePr>
          <p:nvPr/>
        </p:nvGraphicFramePr>
        <p:xfrm>
          <a:off x="549796" y="1777380"/>
          <a:ext cx="8137004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916">
                  <a:extLst>
                    <a:ext uri="{9D8B030D-6E8A-4147-A177-3AD203B41FA5}">
                      <a16:colId xmlns:a16="http://schemas.microsoft.com/office/drawing/2014/main" val="751326400"/>
                    </a:ext>
                  </a:extLst>
                </a:gridCol>
                <a:gridCol w="6707088">
                  <a:extLst>
                    <a:ext uri="{9D8B030D-6E8A-4147-A177-3AD203B41FA5}">
                      <a16:colId xmlns:a16="http://schemas.microsoft.com/office/drawing/2014/main" val="1862017084"/>
                    </a:ext>
                  </a:extLst>
                </a:gridCol>
              </a:tblGrid>
              <a:tr h="44926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Beneficjent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pl-PL" sz="1200" dirty="0"/>
                        <a:t>Osoba fizyczna/prawna/jednostka organizacyjna nieposiadająca osobowości prawnej: </a:t>
                      </a:r>
                      <a:br>
                        <a:rPr lang="pl-PL" sz="1200" dirty="0"/>
                      </a:br>
                      <a:r>
                        <a:rPr lang="pl-PL" sz="1200" u="sng" dirty="0"/>
                        <a:t>prowadząca działalność gospodarczą </a:t>
                      </a:r>
                      <a:r>
                        <a:rPr lang="pl-PL" sz="1200" dirty="0"/>
                        <a:t>w ramach świadczenia usług rolniczych dotyczących ochrony środowiska i klimatu jako mikro- lub małe- przedsiębiorstwo z wykorzystaniem technologii cyfrowych.</a:t>
                      </a:r>
                      <a:endParaRPr lang="pl-PL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495531"/>
                  </a:ext>
                </a:extLst>
              </a:tr>
              <a:tr h="250306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Zakres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 ramach interwencji wspierane będą materialne i niematerialne inwestycje wykorzystujące technologie cyfrowe związane z: </a:t>
                      </a:r>
                      <a:b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stosowaniem lub ograniczeniem stosowania nawozów lub środków ochrony roślin (np. oprzyrządowanie do niskoemisyjnej aplikacji nawozów, oprzyrządowanie do precyzyjnego stosowania środków ochrony roślin, pielniki), </a:t>
                      </a:r>
                      <a:b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zrównoważonym zarządzaniem wodą (np. </a:t>
                      </a:r>
                      <a:r>
                        <a:rPr lang="pl-PL" sz="12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tensjometry</a:t>
                      </a: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, sondy, czujniki, monitoring warunków klimatycznych i wilgotności gleby),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zarządzaniem stadem, w szczególności w zakresie żywienia, dobrostanu, zdrowotności (np. </a:t>
                      </a:r>
                      <a:r>
                        <a:rPr lang="pl-PL" sz="12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pedometry</a:t>
                      </a: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, akcelerometry, czujniki do pomiaru jakości powietrza), </a:t>
                      </a:r>
                      <a:b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wspieraniem procesu podejmowania decyzji w gospodarstwie (np. stacje bazowe służące do </a:t>
                      </a:r>
                      <a:r>
                        <a:rPr lang="pl-PL" sz="12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przesyłu</a:t>
                      </a: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danych, sensory, czujniki do pomiaru wilgotności gleby, zasolenia gleby, temperatury, jakości powietrza, stacje meteo, technologie umożliwiające zbieranie różnego rodzaju danych, bezpieczne ich przechowywanie, przetwarzanie i analizę na potrzeby zarządzania gospodarstwem rolnym).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pl-PL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839999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4EC7AAC1-2C12-7F38-377B-EC5D4B1ADD20}"/>
              </a:ext>
            </a:extLst>
          </p:cNvPr>
          <p:cNvSpPr txBox="1"/>
          <p:nvPr/>
        </p:nvSpPr>
        <p:spPr>
          <a:xfrm>
            <a:off x="611560" y="1274470"/>
            <a:ext cx="8075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Rozwój usług rolnictwa precyzyjnego na rzecz ochrony środowiska i klimatu</a:t>
            </a:r>
            <a:endParaRPr lang="pl-PL" u="sng" dirty="0"/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9C44BDB0-C1A7-804F-008A-277936E09648}"/>
              </a:ext>
            </a:extLst>
          </p:cNvPr>
          <p:cNvSpPr txBox="1">
            <a:spLocks/>
          </p:cNvSpPr>
          <p:nvPr/>
        </p:nvSpPr>
        <p:spPr bwMode="auto">
          <a:xfrm>
            <a:off x="1887116" y="218752"/>
            <a:ext cx="5369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l-PL" b="1" dirty="0">
                <a:solidFill>
                  <a:srgbClr val="006800"/>
                </a:solidFill>
              </a:rPr>
              <a:t>INTERWENCJE SEKTOROWE</a:t>
            </a:r>
          </a:p>
        </p:txBody>
      </p:sp>
    </p:spTree>
    <p:extLst>
      <p:ext uri="{BB962C8B-B14F-4D97-AF65-F5344CB8AC3E}">
        <p14:creationId xmlns:p14="http://schemas.microsoft.com/office/powerpoint/2010/main" val="39128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F22F81-CD17-4355-83B2-735C20BD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111</a:t>
            </a:fld>
            <a:endParaRPr 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5A555293-722F-47F6-9192-3D0347BC20E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39860171"/>
              </p:ext>
            </p:extLst>
          </p:nvPr>
        </p:nvGraphicFramePr>
        <p:xfrm>
          <a:off x="634761" y="923863"/>
          <a:ext cx="8137525" cy="295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E4B564A-EBA1-42E5-8A7F-D937704D3A55}"/>
              </a:ext>
            </a:extLst>
          </p:cNvPr>
          <p:cNvSpPr txBox="1">
            <a:spLocks/>
          </p:cNvSpPr>
          <p:nvPr/>
        </p:nvSpPr>
        <p:spPr bwMode="auto">
          <a:xfrm>
            <a:off x="1722512" y="275791"/>
            <a:ext cx="5369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l-PL" b="1">
                <a:solidFill>
                  <a:srgbClr val="006800"/>
                </a:solidFill>
              </a:rPr>
              <a:t>INTERWENCJE SEKTOROWE</a:t>
            </a:r>
            <a:endParaRPr lang="pl-PL" b="1" dirty="0">
              <a:solidFill>
                <a:srgbClr val="006800"/>
              </a:solidFill>
            </a:endParaRPr>
          </a:p>
        </p:txBody>
      </p:sp>
      <p:graphicFrame>
        <p:nvGraphicFramePr>
          <p:cNvPr id="7" name="Tabela 13">
            <a:extLst>
              <a:ext uri="{FF2B5EF4-FFF2-40B4-BE49-F238E27FC236}">
                <a16:creationId xmlns:a16="http://schemas.microsoft.com/office/drawing/2014/main" id="{80A3C296-BC44-FADE-7B49-21086CE3BCFF}"/>
              </a:ext>
            </a:extLst>
          </p:cNvPr>
          <p:cNvGraphicFramePr>
            <a:graphicFrameLocks noGrp="1"/>
          </p:cNvGraphicFramePr>
          <p:nvPr/>
        </p:nvGraphicFramePr>
        <p:xfrm>
          <a:off x="611560" y="1704777"/>
          <a:ext cx="8137004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892">
                  <a:extLst>
                    <a:ext uri="{9D8B030D-6E8A-4147-A177-3AD203B41FA5}">
                      <a16:colId xmlns:a16="http://schemas.microsoft.com/office/drawing/2014/main" val="751326400"/>
                    </a:ext>
                  </a:extLst>
                </a:gridCol>
                <a:gridCol w="6923112">
                  <a:extLst>
                    <a:ext uri="{9D8B030D-6E8A-4147-A177-3AD203B41FA5}">
                      <a16:colId xmlns:a16="http://schemas.microsoft.com/office/drawing/2014/main" val="1862017084"/>
                    </a:ext>
                  </a:extLst>
                </a:gridCol>
              </a:tblGrid>
              <a:tr h="58386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Preferencje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dirty="0"/>
                        <a:t>Kryteria wyboru mogą w szczególności dotyczyć: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• świadczenia usług rolniczych na obszarach o wysokim rozdrobnieniu agrarnym,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• świadczenia usług rolniczych z wykorzystaniem technologii rolnictwa precyzyjnego w następujących obszarach tematycznych: o ograniczenie zużycia środków ochrony roślin i nawozów, o zrównoważone gospodarowanie zasobami wodnymi, o ograniczenie uciążliwości środowiskowej produkcją zwierzęcą,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• jeżeli podmiot ubiegający się o przyznanie pomocy nie uzyskał pomocy finansowej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• w ramach Programu Rozwoju Obszarów Wiejskich na lata 2014-2020 w ramach działania Rozwój przedsiębiorczości - rozwój usług rolniczych w zakresie wykorzystania technologii cyfrowych.</a:t>
                      </a:r>
                      <a:endParaRPr lang="pl-PL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079752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4EC7AAC1-2C12-7F38-377B-EC5D4B1ADD20}"/>
              </a:ext>
            </a:extLst>
          </p:cNvPr>
          <p:cNvSpPr txBox="1"/>
          <p:nvPr/>
        </p:nvSpPr>
        <p:spPr>
          <a:xfrm>
            <a:off x="611560" y="1274470"/>
            <a:ext cx="8075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Rozwój usług rolnictwa precyzyjnego na rzecz ochrony środowiska i klimatu</a:t>
            </a:r>
            <a:endParaRPr lang="pl-PL" u="sng" dirty="0"/>
          </a:p>
        </p:txBody>
      </p:sp>
    </p:spTree>
    <p:extLst>
      <p:ext uri="{BB962C8B-B14F-4D97-AF65-F5344CB8AC3E}">
        <p14:creationId xmlns:p14="http://schemas.microsoft.com/office/powerpoint/2010/main" val="288249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F22F81-CD17-4355-83B2-735C20BD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112</a:t>
            </a:fld>
            <a:endParaRPr 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5A555293-722F-47F6-9192-3D0347BC20E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09899127"/>
              </p:ext>
            </p:extLst>
          </p:nvPr>
        </p:nvGraphicFramePr>
        <p:xfrm>
          <a:off x="576037" y="958698"/>
          <a:ext cx="8137525" cy="295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E4B564A-EBA1-42E5-8A7F-D937704D3A55}"/>
              </a:ext>
            </a:extLst>
          </p:cNvPr>
          <p:cNvSpPr txBox="1">
            <a:spLocks/>
          </p:cNvSpPr>
          <p:nvPr/>
        </p:nvSpPr>
        <p:spPr bwMode="auto">
          <a:xfrm>
            <a:off x="1722512" y="275791"/>
            <a:ext cx="5369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l-PL" b="1" dirty="0">
                <a:solidFill>
                  <a:srgbClr val="006800"/>
                </a:solidFill>
              </a:rPr>
              <a:t>INTERWENCJE SEKTOROWE</a:t>
            </a:r>
          </a:p>
        </p:txBody>
      </p:sp>
      <p:graphicFrame>
        <p:nvGraphicFramePr>
          <p:cNvPr id="7" name="Tabela 13">
            <a:extLst>
              <a:ext uri="{FF2B5EF4-FFF2-40B4-BE49-F238E27FC236}">
                <a16:creationId xmlns:a16="http://schemas.microsoft.com/office/drawing/2014/main" id="{80A3C296-BC44-FADE-7B49-21086CE3BCFF}"/>
              </a:ext>
            </a:extLst>
          </p:cNvPr>
          <p:cNvGraphicFramePr>
            <a:graphicFrameLocks noGrp="1"/>
          </p:cNvGraphicFramePr>
          <p:nvPr/>
        </p:nvGraphicFramePr>
        <p:xfrm>
          <a:off x="549796" y="1778939"/>
          <a:ext cx="8137004" cy="1224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751326400"/>
                    </a:ext>
                  </a:extLst>
                </a:gridCol>
                <a:gridCol w="6624836">
                  <a:extLst>
                    <a:ext uri="{9D8B030D-6E8A-4147-A177-3AD203B41FA5}">
                      <a16:colId xmlns:a16="http://schemas.microsoft.com/office/drawing/2014/main" val="1862017084"/>
                    </a:ext>
                  </a:extLst>
                </a:gridCol>
              </a:tblGrid>
              <a:tr h="28862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Forma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Refundacja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495531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Wysokość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 okresie programowania maksymalna wysokość pomocy udzielonej jednemu beneficjentowi nie może przekroczyć 500 tys. zł.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Intensywność pomocy: do 65% kosztów inwestycji kwalifikującej się do wsparcia.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839999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4EC7AAC1-2C12-7F38-377B-EC5D4B1ADD20}"/>
              </a:ext>
            </a:extLst>
          </p:cNvPr>
          <p:cNvSpPr txBox="1"/>
          <p:nvPr/>
        </p:nvSpPr>
        <p:spPr>
          <a:xfrm>
            <a:off x="611560" y="1274470"/>
            <a:ext cx="8075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Rozwój usług rolnictwa precyzyjnego na rzecz ochrony środowiska i klimatu</a:t>
            </a:r>
            <a:endParaRPr lang="pl-PL" u="sng" dirty="0"/>
          </a:p>
        </p:txBody>
      </p:sp>
    </p:spTree>
    <p:extLst>
      <p:ext uri="{BB962C8B-B14F-4D97-AF65-F5344CB8AC3E}">
        <p14:creationId xmlns:p14="http://schemas.microsoft.com/office/powerpoint/2010/main" val="334251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F22F81-CD17-4355-83B2-735C20BD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113</a:t>
            </a:fld>
            <a:endParaRPr 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5A555293-722F-47F6-9192-3D0347BC20E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10887437"/>
              </p:ext>
            </p:extLst>
          </p:nvPr>
        </p:nvGraphicFramePr>
        <p:xfrm>
          <a:off x="611560" y="944005"/>
          <a:ext cx="8137525" cy="295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E4B564A-EBA1-42E5-8A7F-D937704D3A55}"/>
              </a:ext>
            </a:extLst>
          </p:cNvPr>
          <p:cNvSpPr txBox="1">
            <a:spLocks/>
          </p:cNvSpPr>
          <p:nvPr/>
        </p:nvSpPr>
        <p:spPr bwMode="auto">
          <a:xfrm>
            <a:off x="1722512" y="275791"/>
            <a:ext cx="5369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endParaRPr lang="pl-PL" b="1" dirty="0">
              <a:solidFill>
                <a:srgbClr val="006800"/>
              </a:solidFill>
            </a:endParaRPr>
          </a:p>
          <a:p>
            <a:pPr marL="0" indent="0" algn="ctr">
              <a:buFont typeface="Arial" charset="0"/>
              <a:buNone/>
            </a:pPr>
            <a:endParaRPr lang="pl-PL" b="1" dirty="0">
              <a:solidFill>
                <a:srgbClr val="006800"/>
              </a:solidFill>
            </a:endParaRPr>
          </a:p>
        </p:txBody>
      </p:sp>
      <p:graphicFrame>
        <p:nvGraphicFramePr>
          <p:cNvPr id="7" name="Tabela 13">
            <a:extLst>
              <a:ext uri="{FF2B5EF4-FFF2-40B4-BE49-F238E27FC236}">
                <a16:creationId xmlns:a16="http://schemas.microsoft.com/office/drawing/2014/main" id="{80A3C296-BC44-FADE-7B49-21086CE3BCFF}"/>
              </a:ext>
            </a:extLst>
          </p:cNvPr>
          <p:cNvGraphicFramePr>
            <a:graphicFrameLocks noGrp="1"/>
          </p:cNvGraphicFramePr>
          <p:nvPr/>
        </p:nvGraphicFramePr>
        <p:xfrm>
          <a:off x="559370" y="1643803"/>
          <a:ext cx="8137004" cy="28847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916">
                  <a:extLst>
                    <a:ext uri="{9D8B030D-6E8A-4147-A177-3AD203B41FA5}">
                      <a16:colId xmlns:a16="http://schemas.microsoft.com/office/drawing/2014/main" val="751326400"/>
                    </a:ext>
                  </a:extLst>
                </a:gridCol>
                <a:gridCol w="6707088">
                  <a:extLst>
                    <a:ext uri="{9D8B030D-6E8A-4147-A177-3AD203B41FA5}">
                      <a16:colId xmlns:a16="http://schemas.microsoft.com/office/drawing/2014/main" val="1862017084"/>
                    </a:ext>
                  </a:extLst>
                </a:gridCol>
              </a:tblGrid>
              <a:tr h="78164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Beneficjent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pl-PL" sz="1200" dirty="0"/>
                        <a:t>Młody rolnik będący pełnoletnią osobą fizyczną, po raz pierwszy rozpoczynającą prowadzenie działalności rolniczej w gospodarstwie rolnym jako jedyny kierujący i który pracuje w tym gospodarstwie. Warunki dotyczące wieku są spełnione w dniu złożenia wniosku o przyznanie pomocy.</a:t>
                      </a:r>
                      <a:endParaRPr lang="pl-PL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495531"/>
                  </a:ext>
                </a:extLst>
              </a:tr>
              <a:tr h="41408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Zakres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Wsparcie dotyczy rozpoczynania i rozwoju działalności rolniczej w gospodarstwie rolnym w zakresie wytwarzania nieprzetworzonych produktów rolnych, a także przygotowania do sprzedaży nieprzetworzonych produktów rolnych wytwarzanych w gospodarstwie.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Uwzględnia się przede wszystkim: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1. inwestycje budowlane związane z budynkami lub budowlami wykorzystywanymi do wytwarzania nieprzetworzonych produktów rolnych lub przygotowania ich do sprzedaży, </a:t>
                      </a:r>
                      <a:b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2. zakup nieruchomości rolnych, </a:t>
                      </a:r>
                      <a:b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3. zakup zwierząt gospodarskich lub innych zwierząt niezbędnych do prowadzenia produkcji zwierzęcej, </a:t>
                      </a:r>
                      <a:b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4. zakup nowych maszyn, urządzeń, wyposażenia lub sprzętu, w tym sprzętu komputerowego i oprogramowania służącego wsparciu wytwarzania nieprzetworzonych produktów rolnych lub przygotowania ich do sprzedaży.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839999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4EC7AAC1-2C12-7F38-377B-EC5D4B1ADD20}"/>
              </a:ext>
            </a:extLst>
          </p:cNvPr>
          <p:cNvSpPr txBox="1"/>
          <p:nvPr/>
        </p:nvSpPr>
        <p:spPr>
          <a:xfrm>
            <a:off x="611560" y="1274470"/>
            <a:ext cx="8075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Premie dla młodych rolników</a:t>
            </a:r>
            <a:endParaRPr lang="pl-PL" u="sng" dirty="0"/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A5C7AB14-6807-7E7C-D893-B5B4F3B2DD18}"/>
              </a:ext>
            </a:extLst>
          </p:cNvPr>
          <p:cNvSpPr txBox="1">
            <a:spLocks/>
          </p:cNvSpPr>
          <p:nvPr/>
        </p:nvSpPr>
        <p:spPr bwMode="auto">
          <a:xfrm>
            <a:off x="1887116" y="255649"/>
            <a:ext cx="5369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l-PL" b="1" dirty="0">
                <a:solidFill>
                  <a:srgbClr val="006800"/>
                </a:solidFill>
              </a:rPr>
              <a:t>INTERWENCJE SEKTOROWE</a:t>
            </a:r>
          </a:p>
        </p:txBody>
      </p:sp>
    </p:spTree>
    <p:extLst>
      <p:ext uri="{BB962C8B-B14F-4D97-AF65-F5344CB8AC3E}">
        <p14:creationId xmlns:p14="http://schemas.microsoft.com/office/powerpoint/2010/main" val="191641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F22F81-CD17-4355-83B2-735C20BD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114</a:t>
            </a:fld>
            <a:endParaRPr 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5A555293-722F-47F6-9192-3D0347BC20E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21663868"/>
              </p:ext>
            </p:extLst>
          </p:nvPr>
        </p:nvGraphicFramePr>
        <p:xfrm>
          <a:off x="631527" y="923863"/>
          <a:ext cx="8137525" cy="295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E4B564A-EBA1-42E5-8A7F-D937704D3A55}"/>
              </a:ext>
            </a:extLst>
          </p:cNvPr>
          <p:cNvSpPr txBox="1">
            <a:spLocks/>
          </p:cNvSpPr>
          <p:nvPr/>
        </p:nvSpPr>
        <p:spPr bwMode="auto">
          <a:xfrm>
            <a:off x="1722512" y="275791"/>
            <a:ext cx="5369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l-PL" b="1">
                <a:solidFill>
                  <a:srgbClr val="006800"/>
                </a:solidFill>
              </a:rPr>
              <a:t>INTERWENCJE SEKTOROWE</a:t>
            </a:r>
            <a:endParaRPr lang="pl-PL" b="1" dirty="0">
              <a:solidFill>
                <a:srgbClr val="006800"/>
              </a:solidFill>
            </a:endParaRPr>
          </a:p>
        </p:txBody>
      </p:sp>
      <p:graphicFrame>
        <p:nvGraphicFramePr>
          <p:cNvPr id="7" name="Tabela 13">
            <a:extLst>
              <a:ext uri="{FF2B5EF4-FFF2-40B4-BE49-F238E27FC236}">
                <a16:creationId xmlns:a16="http://schemas.microsoft.com/office/drawing/2014/main" id="{80A3C296-BC44-FADE-7B49-21086CE3BCFF}"/>
              </a:ext>
            </a:extLst>
          </p:cNvPr>
          <p:cNvGraphicFramePr>
            <a:graphicFrameLocks noGrp="1"/>
          </p:cNvGraphicFramePr>
          <p:nvPr/>
        </p:nvGraphicFramePr>
        <p:xfrm>
          <a:off x="611560" y="1704777"/>
          <a:ext cx="8137004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892">
                  <a:extLst>
                    <a:ext uri="{9D8B030D-6E8A-4147-A177-3AD203B41FA5}">
                      <a16:colId xmlns:a16="http://schemas.microsoft.com/office/drawing/2014/main" val="751326400"/>
                    </a:ext>
                  </a:extLst>
                </a:gridCol>
                <a:gridCol w="6923112">
                  <a:extLst>
                    <a:ext uri="{9D8B030D-6E8A-4147-A177-3AD203B41FA5}">
                      <a16:colId xmlns:a16="http://schemas.microsoft.com/office/drawing/2014/main" val="1862017084"/>
                    </a:ext>
                  </a:extLst>
                </a:gridCol>
              </a:tblGrid>
              <a:tr h="58386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Preferencje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dirty="0"/>
                        <a:t>Kryteria wyboru mogą w szczególności dotyczyć: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1)posiadanych kwalifikacji zawodowych lub umiejętności;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2)różnicy wieku pomiędzy przekazującym gospodarstwo w całości i na własność a młodym rolnikiem; 3)powierzchni użytków rolnych w gospodarstwie (tytuł prawny);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4)przejmowania przynajmniej jednego gospodarstwa w całości i na własność;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5)wielkości ekonomicznej gospodarstwa (tytuł prawny);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6)prowadzenia produkcji zwierzęcej;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dirty="0"/>
                        <a:t>7)udziału w systemach jakości;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8)dotychczasowej aktywności zawodowej wnioskodawcy</a:t>
                      </a:r>
                      <a:endParaRPr lang="pl-PL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079752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4EC7AAC1-2C12-7F38-377B-EC5D4B1ADD20}"/>
              </a:ext>
            </a:extLst>
          </p:cNvPr>
          <p:cNvSpPr txBox="1"/>
          <p:nvPr/>
        </p:nvSpPr>
        <p:spPr>
          <a:xfrm>
            <a:off x="611560" y="1274470"/>
            <a:ext cx="8075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Premie dla młodych rolników</a:t>
            </a:r>
            <a:endParaRPr lang="pl-PL" u="sng" dirty="0"/>
          </a:p>
        </p:txBody>
      </p:sp>
    </p:spTree>
    <p:extLst>
      <p:ext uri="{BB962C8B-B14F-4D97-AF65-F5344CB8AC3E}">
        <p14:creationId xmlns:p14="http://schemas.microsoft.com/office/powerpoint/2010/main" val="426994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F22F81-CD17-4355-83B2-735C20BD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115</a:t>
            </a:fld>
            <a:endParaRPr 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5A555293-722F-47F6-9192-3D0347BC20E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33735266"/>
              </p:ext>
            </p:extLst>
          </p:nvPr>
        </p:nvGraphicFramePr>
        <p:xfrm>
          <a:off x="631527" y="984838"/>
          <a:ext cx="8137525" cy="295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E4B564A-EBA1-42E5-8A7F-D937704D3A55}"/>
              </a:ext>
            </a:extLst>
          </p:cNvPr>
          <p:cNvSpPr txBox="1">
            <a:spLocks/>
          </p:cNvSpPr>
          <p:nvPr/>
        </p:nvSpPr>
        <p:spPr bwMode="auto">
          <a:xfrm>
            <a:off x="1722512" y="275791"/>
            <a:ext cx="5369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l-PL" b="1">
                <a:solidFill>
                  <a:srgbClr val="006800"/>
                </a:solidFill>
              </a:rPr>
              <a:t>INTERWENCJE SEKTOROWE</a:t>
            </a:r>
            <a:endParaRPr lang="pl-PL" b="1" dirty="0">
              <a:solidFill>
                <a:srgbClr val="006800"/>
              </a:solidFill>
            </a:endParaRPr>
          </a:p>
        </p:txBody>
      </p:sp>
      <p:graphicFrame>
        <p:nvGraphicFramePr>
          <p:cNvPr id="7" name="Tabela 13">
            <a:extLst>
              <a:ext uri="{FF2B5EF4-FFF2-40B4-BE49-F238E27FC236}">
                <a16:creationId xmlns:a16="http://schemas.microsoft.com/office/drawing/2014/main" id="{80A3C296-BC44-FADE-7B49-21086CE3BCFF}"/>
              </a:ext>
            </a:extLst>
          </p:cNvPr>
          <p:cNvGraphicFramePr>
            <a:graphicFrameLocks noGrp="1"/>
          </p:cNvGraphicFramePr>
          <p:nvPr/>
        </p:nvGraphicFramePr>
        <p:xfrm>
          <a:off x="611560" y="1704777"/>
          <a:ext cx="8137004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892">
                  <a:extLst>
                    <a:ext uri="{9D8B030D-6E8A-4147-A177-3AD203B41FA5}">
                      <a16:colId xmlns:a16="http://schemas.microsoft.com/office/drawing/2014/main" val="751326400"/>
                    </a:ext>
                  </a:extLst>
                </a:gridCol>
                <a:gridCol w="6923112">
                  <a:extLst>
                    <a:ext uri="{9D8B030D-6E8A-4147-A177-3AD203B41FA5}">
                      <a16:colId xmlns:a16="http://schemas.microsoft.com/office/drawing/2014/main" val="1862017084"/>
                    </a:ext>
                  </a:extLst>
                </a:gridCol>
              </a:tblGrid>
              <a:tr h="58386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Warunki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dirty="0"/>
                        <a:t>Pomoc może być przyznana, jeżeli zostaną spełnione następujące warunki: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1. rozpoczęcie prowadzenia działalności rolniczej (w gospodarstwie rolnym) nie wcześniej niż w okresie 24 miesięcy przed dniem złożenia wniosku o przyznanie pomocy;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2. rozpoczęcie, najpóźniej w terminie 12 miesięcy od dnia przyznania pomocy, prowadzenia, jako kierujący, działalności rolniczej w gospodarstwie o powierzchni użytków rolnych równej co najmniej średniej wojewódzkiej lub krajowej (tej niższej) lub o wielkości ekonomicznej równej co najmniej 15 000 euro; powierzchnia użytków rolnych tego gospodarstwa nie może przekraczać 300 ha, a jego wielkość ekonomiczna – 150 000 euro;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3. powierzchnia użytków rolnych stanowiących przedmiot własności beneficjenta, użytkowania wieczystego lub dzierżawy z Zasobu Własności Rolnej Skarbu Państwa lub od jednostek samorządu terytorialnego stanowi co najmniej 50% odpowiedniej średniej (wojewódzkiej lub krajowej – tej niższej); 4. przedłożenie biznesplanu dotyczącego rozwoju działalności rolniczej w gospodarstwie rolnym w zakresie wytwarzania nieprzetworzonych produktów rolnych lub przygotowania do sprzedaży nieprzetworzonych produktów rolnych wytwarzanych w gospodarstwie;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5. posiadanie odpowiednich kwalifikacji zawodowych lub umiejętności związanych z prowadzeniem działalności rolniczej w gospodarstwie rolnym (staż pracy w rolnictwie) i uwzględniających co najmniej wymogi określone w definicji młodego rolnika lub zadeklarowanie uzupełnienia kwalifikacji.</a:t>
                      </a:r>
                      <a:endParaRPr lang="pl-PL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079752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4EC7AAC1-2C12-7F38-377B-EC5D4B1ADD20}"/>
              </a:ext>
            </a:extLst>
          </p:cNvPr>
          <p:cNvSpPr txBox="1"/>
          <p:nvPr/>
        </p:nvSpPr>
        <p:spPr>
          <a:xfrm>
            <a:off x="611560" y="1274470"/>
            <a:ext cx="8075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Premie dla młodych rolników</a:t>
            </a:r>
            <a:endParaRPr lang="pl-PL" u="sng" dirty="0"/>
          </a:p>
        </p:txBody>
      </p:sp>
    </p:spTree>
    <p:extLst>
      <p:ext uri="{BB962C8B-B14F-4D97-AF65-F5344CB8AC3E}">
        <p14:creationId xmlns:p14="http://schemas.microsoft.com/office/powerpoint/2010/main" val="304891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F22F81-CD17-4355-83B2-735C20BD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116</a:t>
            </a:fld>
            <a:endParaRPr 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5A555293-722F-47F6-9192-3D0347BC20E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26433223"/>
              </p:ext>
            </p:extLst>
          </p:nvPr>
        </p:nvGraphicFramePr>
        <p:xfrm>
          <a:off x="683568" y="984838"/>
          <a:ext cx="8137525" cy="295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E4B564A-EBA1-42E5-8A7F-D937704D3A55}"/>
              </a:ext>
            </a:extLst>
          </p:cNvPr>
          <p:cNvSpPr txBox="1">
            <a:spLocks/>
          </p:cNvSpPr>
          <p:nvPr/>
        </p:nvSpPr>
        <p:spPr bwMode="auto">
          <a:xfrm>
            <a:off x="1722512" y="275791"/>
            <a:ext cx="5369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l-PL" b="1">
                <a:solidFill>
                  <a:srgbClr val="006800"/>
                </a:solidFill>
              </a:rPr>
              <a:t>INTERWENCJE SEKTOROWE</a:t>
            </a:r>
            <a:endParaRPr lang="pl-PL" b="1" dirty="0">
              <a:solidFill>
                <a:srgbClr val="006800"/>
              </a:solidFill>
            </a:endParaRPr>
          </a:p>
        </p:txBody>
      </p:sp>
      <p:graphicFrame>
        <p:nvGraphicFramePr>
          <p:cNvPr id="7" name="Tabela 13">
            <a:extLst>
              <a:ext uri="{FF2B5EF4-FFF2-40B4-BE49-F238E27FC236}">
                <a16:creationId xmlns:a16="http://schemas.microsoft.com/office/drawing/2014/main" id="{80A3C296-BC44-FADE-7B49-21086CE3BCFF}"/>
              </a:ext>
            </a:extLst>
          </p:cNvPr>
          <p:cNvGraphicFramePr>
            <a:graphicFrameLocks noGrp="1"/>
          </p:cNvGraphicFramePr>
          <p:nvPr/>
        </p:nvGraphicFramePr>
        <p:xfrm>
          <a:off x="611560" y="1704777"/>
          <a:ext cx="8137004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751326400"/>
                    </a:ext>
                  </a:extLst>
                </a:gridCol>
                <a:gridCol w="7056884">
                  <a:extLst>
                    <a:ext uri="{9D8B030D-6E8A-4147-A177-3AD203B41FA5}">
                      <a16:colId xmlns:a16="http://schemas.microsoft.com/office/drawing/2014/main" val="1862017084"/>
                    </a:ext>
                  </a:extLst>
                </a:gridCol>
              </a:tblGrid>
              <a:tr h="58386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Zobowiązania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dirty="0"/>
                        <a:t>Beneficjent jest zobowiązany do: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1. osiągnięcia co najmniej 60-procentowego udziału przychodów uzyskiwanych w związku z prowadzoną w gospodarstwie działalnością rolniczą we wszystkich swoich przychodach;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2. osiągnięcia w wyniku realizacji biznesplanu wzrostu wielkości ekonomicznej gospodarstwa co najmniej o: a) 30% w stosunku do wielkości wyjściowej – w przypadku, gdy gospodarstwo beneficjenta miało wyjściową wielkość ekonomiczną co najmniej 15 tys. euro i mniej niż 25 tys. euro,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b) 20% w stosunku do wielkości wyjściowej – w przypadku, gdy gospodarstwo beneficjenta miało wyjściową wielkość ekonomiczną co najmniej 25 tys. euro i mniej niż 50 tys. euro,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c) 15% w stosunku do wielkości wyjściowej – w przypadku, gdy gospodarstwo beneficjenta miało wyjściową wielkość ekonomiczną co najmniej 50 tys. euro i mniej niż 100 tys. euro, </a:t>
                      </a:r>
                      <a:br>
                        <a:rPr lang="pl-PL" sz="1200" dirty="0"/>
                      </a:br>
                      <a:r>
                        <a:rPr lang="pl-PL" sz="1200" dirty="0"/>
                        <a:t>d) 10% w stosunku do wielkości wyjściowej – w przypadku, gdy gospodarstwo beneficjenta miało wyjściową wielkość ekonomiczną co najmniej 100 tys. euro i nie więcej niż 150 tys. euro; </a:t>
                      </a:r>
                      <a:endParaRPr lang="pl-PL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079752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4EC7AAC1-2C12-7F38-377B-EC5D4B1ADD20}"/>
              </a:ext>
            </a:extLst>
          </p:cNvPr>
          <p:cNvSpPr txBox="1"/>
          <p:nvPr/>
        </p:nvSpPr>
        <p:spPr>
          <a:xfrm>
            <a:off x="611560" y="1274470"/>
            <a:ext cx="8075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Premie dla młodych rolników</a:t>
            </a:r>
            <a:endParaRPr lang="pl-PL" u="sng" dirty="0"/>
          </a:p>
        </p:txBody>
      </p:sp>
    </p:spTree>
    <p:extLst>
      <p:ext uri="{BB962C8B-B14F-4D97-AF65-F5344CB8AC3E}">
        <p14:creationId xmlns:p14="http://schemas.microsoft.com/office/powerpoint/2010/main" val="406863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ytuł 5"/>
          <p:cNvSpPr>
            <a:spLocks noGrp="1"/>
          </p:cNvSpPr>
          <p:nvPr>
            <p:ph type="ctrTitle"/>
          </p:nvPr>
        </p:nvSpPr>
        <p:spPr>
          <a:xfrm>
            <a:off x="685800" y="769268"/>
            <a:ext cx="7772400" cy="1225550"/>
          </a:xfrm>
        </p:spPr>
        <p:txBody>
          <a:bodyPr/>
          <a:lstStyle/>
          <a:p>
            <a:r>
              <a:rPr lang="pl-PL" altLang="pl-PL" sz="3600" b="1" dirty="0"/>
              <a:t>Dziękuję za uwagę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1187624" y="5161756"/>
            <a:ext cx="6768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solidFill>
                  <a:srgbClr val="0A7B48"/>
                </a:solidFill>
              </a:rPr>
              <a:t>Doskonalimy kadrę doradztwa rolniczego</a:t>
            </a:r>
          </a:p>
        </p:txBody>
      </p:sp>
      <p:cxnSp>
        <p:nvCxnSpPr>
          <p:cNvPr id="5" name="Łącznik prostoliniowy 4"/>
          <p:cNvCxnSpPr/>
          <p:nvPr/>
        </p:nvCxnSpPr>
        <p:spPr>
          <a:xfrm>
            <a:off x="1187624" y="5341169"/>
            <a:ext cx="1368152" cy="0"/>
          </a:xfrm>
          <a:prstGeom prst="line">
            <a:avLst/>
          </a:prstGeom>
          <a:ln w="41275">
            <a:solidFill>
              <a:srgbClr val="0A7B4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14"/>
          <p:cNvCxnSpPr/>
          <p:nvPr/>
        </p:nvCxnSpPr>
        <p:spPr>
          <a:xfrm>
            <a:off x="6588224" y="5346422"/>
            <a:ext cx="1368152" cy="0"/>
          </a:xfrm>
          <a:prstGeom prst="line">
            <a:avLst/>
          </a:prstGeom>
          <a:ln w="41275">
            <a:solidFill>
              <a:srgbClr val="0A7B4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normy GAEC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61864"/>
            <a:ext cx="8229600" cy="4824536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u="sng" dirty="0"/>
              <a:t>Norma GAEC 5:</a:t>
            </a:r>
            <a:r>
              <a:rPr lang="pl-PL" sz="1600" dirty="0"/>
              <a:t>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800"/>
                </a:solidFill>
              </a:rPr>
              <a:t>Zarządzanie orką w celu zmniejszenia ryzyka degradacji i erozji gleby, biorąc pod uwagę nachylenie terenu</a:t>
            </a:r>
          </a:p>
          <a:p>
            <a:pPr marL="0" indent="0">
              <a:buNone/>
            </a:pPr>
            <a:endParaRPr lang="pl-PL" sz="1600" i="1" dirty="0"/>
          </a:p>
          <a:p>
            <a:pPr marL="0" lvl="0" indent="0" algn="just">
              <a:buNone/>
            </a:pPr>
            <a:r>
              <a:rPr lang="pl-PL" sz="1600" u="sng" dirty="0">
                <a:solidFill>
                  <a:srgbClr val="006800"/>
                </a:solidFill>
              </a:rPr>
              <a:t>Cel praktyki: </a:t>
            </a:r>
          </a:p>
          <a:p>
            <a:pPr marL="0" lvl="0" indent="0" algn="just">
              <a:buNone/>
            </a:pPr>
            <a:r>
              <a:rPr lang="pl-PL" sz="1600" dirty="0">
                <a:solidFill>
                  <a:prstClr val="black"/>
                </a:solidFill>
              </a:rPr>
              <a:t>Proponowane praktyki na zboczach o nachyleniu ≥ 14% ograniczą zjawiska erozji gleb oraz procesów towarzyszących – transportu składników nawozowych i zanieczyszczenia wód związkami biogennymi, utraty materii organicznej gleb zagrożonych erozją, zamulania dróg, poboczy oraz cieków wodnych.</a:t>
            </a:r>
          </a:p>
          <a:p>
            <a:pPr marL="0" lvl="0" indent="0" algn="just">
              <a:buNone/>
            </a:pPr>
            <a:r>
              <a:rPr lang="pl-PL" sz="1600" dirty="0">
                <a:solidFill>
                  <a:prstClr val="black"/>
                </a:solidFill>
              </a:rPr>
              <a:t>Obniżenie kryterium spadku z 20 do 14% wpisuje się w znaczne podwyższenie celu normy, </a:t>
            </a:r>
            <a:br>
              <a:rPr lang="pl-PL" sz="1600" dirty="0">
                <a:solidFill>
                  <a:prstClr val="black"/>
                </a:solidFill>
              </a:rPr>
            </a:br>
            <a:r>
              <a:rPr lang="pl-PL" sz="1600" dirty="0">
                <a:solidFill>
                  <a:prstClr val="black"/>
                </a:solidFill>
              </a:rPr>
              <a:t>tj. podwyższenie ochrony gruntów ornych przed erozją.</a:t>
            </a:r>
          </a:p>
          <a:p>
            <a:pPr marL="0" indent="0" algn="just">
              <a:buNone/>
            </a:pPr>
            <a:endParaRPr lang="pl-PL" sz="1600" u="sng" dirty="0"/>
          </a:p>
          <a:p>
            <a:pPr marL="0" indent="0" algn="just">
              <a:buNone/>
            </a:pPr>
            <a:r>
              <a:rPr lang="pl-PL" sz="1600" u="sng" dirty="0">
                <a:solidFill>
                  <a:srgbClr val="006800"/>
                </a:solidFill>
              </a:rPr>
              <a:t>Praktyki w gospodarstwie: </a:t>
            </a:r>
          </a:p>
          <a:p>
            <a:pPr marL="0" indent="0" algn="just">
              <a:buNone/>
            </a:pPr>
            <a:r>
              <a:rPr lang="pl-PL" sz="1600" dirty="0"/>
              <a:t>Grunty orne położone na stokach o nachyleniu ≥ 14% uznaje się za utrzymywane zgodnie </a:t>
            </a:r>
            <a:br>
              <a:rPr lang="pl-PL" sz="1600" dirty="0"/>
            </a:br>
            <a:r>
              <a:rPr lang="pl-PL" sz="1600" dirty="0"/>
              <a:t>z normami, jeżeli gruntów tych: </a:t>
            </a:r>
          </a:p>
          <a:p>
            <a:pPr marL="0" indent="0" algn="just">
              <a:buNone/>
            </a:pPr>
            <a:r>
              <a:rPr lang="pl-PL" sz="1600" dirty="0"/>
              <a:t>- nie wykorzystuje się pod uprawę roślin wymagających utrzymywania redlin wzdłuż stoku; </a:t>
            </a:r>
          </a:p>
          <a:p>
            <a:pPr marL="0" indent="0" algn="just">
              <a:buNone/>
            </a:pPr>
            <a:r>
              <a:rPr lang="pl-PL" sz="1600" dirty="0"/>
              <a:t>- nie utrzymuje się jako ugór czarny w okresie jesienno-zimowym (od dnia 1 listopada do dnia 15 lutego).</a:t>
            </a:r>
          </a:p>
          <a:p>
            <a:pPr marL="0" indent="0">
              <a:buNone/>
            </a:pPr>
            <a:endParaRPr lang="pl-PL" sz="160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00293CB-6D1E-C370-C162-B86587425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57621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normy GAEC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85292"/>
            <a:ext cx="8229600" cy="4264124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u="sng" dirty="0"/>
              <a:t>Norma GAEC 6: </a:t>
            </a:r>
            <a:r>
              <a:rPr lang="pl-PL" sz="1600" dirty="0"/>
              <a:t>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800"/>
                </a:solidFill>
              </a:rPr>
              <a:t>Minimalna pokrywa glebowa w najbardziej newralgicznych okresach</a:t>
            </a:r>
          </a:p>
          <a:p>
            <a:pPr marL="0" indent="0">
              <a:buNone/>
            </a:pPr>
            <a:endParaRPr lang="pl-PL" sz="1400" u="sng" dirty="0"/>
          </a:p>
          <a:p>
            <a:pPr marL="0" indent="0" algn="just">
              <a:buNone/>
            </a:pPr>
            <a:r>
              <a:rPr lang="pl-PL" sz="1400" u="sng" dirty="0">
                <a:solidFill>
                  <a:srgbClr val="006800"/>
                </a:solidFill>
              </a:rPr>
              <a:t>Cel praktyki:</a:t>
            </a:r>
          </a:p>
          <a:p>
            <a:pPr marL="0" indent="0" algn="just">
              <a:buNone/>
            </a:pPr>
            <a:r>
              <a:rPr lang="pl-PL" sz="1400" b="0" i="0" u="none" strike="noStrike" baseline="0" dirty="0"/>
              <a:t>Utrzymanie okrywy ochronnej gleby w okresie jesienno-zimowym przyczynia się do ochrony gleby przed erozją i utratą materii organicznej gleby. Ponadto wpływa ona także na ograniczenie spływu nawozów i związków biogennych do wód, przez co ogranicza ich zanieczyszczenie.</a:t>
            </a:r>
            <a:endParaRPr lang="pl-PL" sz="1400" b="1" i="1" dirty="0"/>
          </a:p>
          <a:p>
            <a:pPr marL="0" indent="0" algn="just">
              <a:buNone/>
            </a:pPr>
            <a:endParaRPr lang="pl-PL" sz="1400" u="sng" dirty="0"/>
          </a:p>
          <a:p>
            <a:pPr marL="0" indent="0" algn="just">
              <a:buNone/>
            </a:pPr>
            <a:r>
              <a:rPr lang="pl-PL" sz="1400" u="sng" dirty="0">
                <a:solidFill>
                  <a:srgbClr val="006800"/>
                </a:solidFill>
              </a:rPr>
              <a:t>Praktyki w gospodarstwie: </a:t>
            </a:r>
          </a:p>
          <a:p>
            <a:pPr marL="0" indent="0" algn="just">
              <a:buNone/>
            </a:pPr>
            <a:r>
              <a:rPr lang="pl-PL" sz="1400" b="0" i="0" u="none" strike="noStrike" baseline="0" dirty="0"/>
              <a:t>Na powierzchni stanowiącej co najmniej 80% gruntów ornych, wchodzących w skład gospodarstwa rolnego utrzymuje się okrywę ochronną gleby w okresie od dnia 1 listopada do dnia 15 lutego. Jako spełnienie wymogów normy uznaje się m.in.: okrywę roślinną (uprawy ozime, trawy na gruntach ornych, międzyplony ozime), pozostawienie ścierniska, grunty pokryte resztkami pożniwnymi, czy </a:t>
            </a:r>
            <a:r>
              <a:rPr lang="pl-PL" sz="1400" b="0" i="0" u="none" strike="noStrike" baseline="0" dirty="0" err="1"/>
              <a:t>mulczem</a:t>
            </a:r>
            <a:r>
              <a:rPr lang="pl-PL" sz="1400" b="0" i="0" u="none" strike="noStrike" baseline="0" dirty="0"/>
              <a:t>. </a:t>
            </a:r>
            <a:br>
              <a:rPr lang="pl-PL" sz="1400" b="0" i="0" u="none" strike="noStrike" baseline="0" dirty="0"/>
            </a:br>
            <a:r>
              <a:rPr lang="pl-PL" sz="1400" b="0" i="0" u="none" strike="noStrike" baseline="0" dirty="0"/>
              <a:t>W uprawach trwałych (sady - drzewa owocowe) utrzymuje się okrywę ochronną gleby w międzyrzędziach </a:t>
            </a:r>
            <a:br>
              <a:rPr lang="pl-PL" sz="1400" b="0" i="0" u="none" strike="noStrike" baseline="0" dirty="0"/>
            </a:br>
            <a:r>
              <a:rPr lang="pl-PL" sz="1400" b="0" i="0" u="none" strike="noStrike" baseline="0" dirty="0"/>
              <a:t>w okresie od dnia 1 listopada do dnia 15 lutego.</a:t>
            </a:r>
          </a:p>
          <a:p>
            <a:pPr marL="0" indent="0" algn="just">
              <a:buNone/>
            </a:pPr>
            <a:endParaRPr lang="pl-PL" sz="1400" b="0" i="0" u="none" strike="noStrike" baseline="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69FD961-01DF-9280-0E6A-B2D1B1C94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390551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E9B9614-54DF-1303-8DBB-E480BF454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2712F2-D808-4C07-B62A-357E776DA17F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914400" y="122238"/>
            <a:ext cx="8229600" cy="468312"/>
          </a:xfrm>
          <a:prstGeom prst="rect">
            <a:avLst/>
          </a:prstGeo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normy GAEC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534193" y="613541"/>
            <a:ext cx="8075613" cy="453707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endParaRPr lang="pl-PL" sz="1600" u="sng" dirty="0"/>
          </a:p>
          <a:p>
            <a:pPr marL="0" indent="0" algn="ctr">
              <a:buNone/>
            </a:pPr>
            <a:r>
              <a:rPr lang="pl-PL" sz="1600" u="sng" dirty="0"/>
              <a:t>Norma GAEC 7: 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800"/>
                </a:solidFill>
              </a:rPr>
              <a:t>Zmianowanie i dywersyfikacja upraw na gruntach ornych</a:t>
            </a:r>
          </a:p>
          <a:p>
            <a:pPr marL="0" indent="0">
              <a:buNone/>
            </a:pPr>
            <a:endParaRPr lang="pl-PL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pl-PL" sz="1600" u="sng" dirty="0">
                <a:solidFill>
                  <a:srgbClr val="006800"/>
                </a:solidFill>
              </a:rPr>
              <a:t>Cel praktyki:</a:t>
            </a:r>
          </a:p>
          <a:p>
            <a:pPr marL="0" indent="0" algn="just">
              <a:buNone/>
            </a:pPr>
            <a:r>
              <a:rPr lang="pl-PL" sz="1600" b="0" i="0" u="none" strike="noStrike" baseline="0" dirty="0"/>
              <a:t>Wdrożenie normy w proponowanej formie będzie mieć pozytywny wpływ na utrzymanie żyzności i jakości gleb poprzez racjonalną gospodarkę glebową, materię organiczną oraz wspieranie efektywnego zarządzania składnikami pokarmowymi. Ponadto, wpłynie na ograniczenie presji chorób i szkodników powiązanej z upraszczaniem płodozmianu i w efekcie skutkować może zmniejszeniem zużycia środków ochrony roślin.</a:t>
            </a:r>
            <a:endParaRPr lang="pl-PL" sz="1600" i="1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pl-PL" sz="1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sz="1600" i="1" dirty="0"/>
          </a:p>
          <a:p>
            <a:pPr marL="0" indent="0" algn="just">
              <a:buNone/>
            </a:pPr>
            <a:endParaRPr lang="pl-PL" sz="1400" b="0" i="0" u="none" strike="noStrike" baseline="0" dirty="0"/>
          </a:p>
        </p:txBody>
      </p:sp>
      <p:pic>
        <p:nvPicPr>
          <p:cNvPr id="4098" name="Picture 2" descr="Jak skorzystać na dywersyfikacji upraw?">
            <a:extLst>
              <a:ext uri="{FF2B5EF4-FFF2-40B4-BE49-F238E27FC236}">
                <a16:creationId xmlns:a16="http://schemas.microsoft.com/office/drawing/2014/main" id="{4B414D7B-AA53-51AA-79CD-7EC96F07E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252" y="3568232"/>
            <a:ext cx="4752528" cy="176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486932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4A21A69-9403-53BA-221E-BBAE99554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2712F2-D808-4C07-B62A-357E776DA17F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914400" y="122238"/>
            <a:ext cx="8229600" cy="468312"/>
          </a:xfrm>
          <a:prstGeom prst="rect">
            <a:avLst/>
          </a:prstGeo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normy GAEC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467544" y="590550"/>
            <a:ext cx="8075613" cy="453707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pl-PL" sz="1600" u="sng" dirty="0">
                <a:solidFill>
                  <a:srgbClr val="FF0000"/>
                </a:solidFill>
              </a:rPr>
              <a:t>W roku 2023 nie stosuje się praktyki służącej zmianowaniu upraw.</a:t>
            </a:r>
          </a:p>
          <a:p>
            <a:pPr marL="0" indent="0" algn="ctr">
              <a:buNone/>
            </a:pPr>
            <a:r>
              <a:rPr lang="pl-PL" sz="1600" u="sng" dirty="0"/>
              <a:t>Norma GAEC 7: 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800"/>
                </a:solidFill>
              </a:rPr>
              <a:t>Zmianowanie i dywersyfikacja upraw na gruntach ornych</a:t>
            </a:r>
            <a:endParaRPr lang="pl-PL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800" u="sng" dirty="0">
                <a:solidFill>
                  <a:srgbClr val="006800"/>
                </a:solidFill>
              </a:rPr>
              <a:t>Praktyki w gospodarstwie służące zmianowaniu upraw: </a:t>
            </a:r>
          </a:p>
          <a:p>
            <a:pPr marL="0" indent="0" algn="just">
              <a:buNone/>
            </a:pPr>
            <a:r>
              <a:rPr lang="pl-PL" sz="1400" b="0" i="0" u="none" strike="noStrike" baseline="0" dirty="0"/>
              <a:t>Gospodarstwa powyżej 10 ha gruntów ornych zobowiązane są do:</a:t>
            </a:r>
          </a:p>
          <a:p>
            <a:pPr algn="just"/>
            <a:r>
              <a:rPr lang="pl-PL" sz="1400" b="0" i="0" u="none" strike="noStrike" baseline="0" dirty="0"/>
              <a:t>Prowadzenia upraw na powierzchni co najmniej 40% gruntów ornych w taki sposób, aby na każdej działce rolnej, na tych gruntach, w porównaniu z rokiem poprzednim, była prowadzona inna uprawa w plonie głównym.</a:t>
            </a:r>
          </a:p>
          <a:p>
            <a:pPr algn="just"/>
            <a:r>
              <a:rPr lang="pl-PL" sz="1400" b="0" i="0" u="none" strike="noStrike" baseline="0" dirty="0"/>
              <a:t>Powyższe obowiązki uznaje się za spełnione na danej działce rolnej w przypadku wprowadzenia po zbiorze plonu głównego uprawy wtórej, tj. międzyplonu (ozimego lub ścierniskowego lub wsiewki poplonowej), z okresem utrzymania przez co najmniej 8 tygodni od terminu wysiewu, a w przypadku wsiewki - od terminu zbioru uprawy w plonie głównym.</a:t>
            </a:r>
          </a:p>
          <a:p>
            <a:pPr algn="just"/>
            <a:r>
              <a:rPr lang="pl-PL" sz="1400" b="0" i="0" u="none" strike="noStrike" baseline="0" dirty="0"/>
              <a:t>Jednocześnie, na wszystkich gruntach ornych w gospodarstwie, taka sama uprawa w plonie głównym nie może być prowadzona dłużej niż 3 lata.</a:t>
            </a:r>
          </a:p>
          <a:p>
            <a:pPr algn="just"/>
            <a:r>
              <a:rPr lang="pl-PL" sz="1400" b="0" i="0" u="none" strike="noStrike" baseline="0" dirty="0"/>
              <a:t>Powyższe zasady nie obowiązują w przypadku upraw korzystnie wpływających na poprawę i zachowanie potencjału gleby, takich jak: rośliny </a:t>
            </a:r>
            <a:r>
              <a:rPr lang="pl-PL" sz="1400" b="0" i="0" u="none" strike="noStrike" baseline="0" dirty="0" err="1"/>
              <a:t>bobowate</a:t>
            </a:r>
            <a:r>
              <a:rPr lang="pl-PL" sz="1400" b="0" i="0" u="none" strike="noStrike" baseline="0" dirty="0"/>
              <a:t>, trawy i inne zielne rośliny pastewne, mieszanki </a:t>
            </a:r>
            <a:r>
              <a:rPr lang="pl-PL" sz="1400" b="0" i="0" u="none" strike="noStrike" baseline="0" dirty="0" err="1"/>
              <a:t>bobowatych</a:t>
            </a:r>
            <a:r>
              <a:rPr lang="pl-PL" sz="1400" b="0" i="0" u="none" strike="noStrike" baseline="0" dirty="0"/>
              <a:t> drobnonasiennych z trawami, grunty ugorowane oraz uprawy wieloletnie.</a:t>
            </a:r>
          </a:p>
          <a:p>
            <a:pPr algn="just"/>
            <a:r>
              <a:rPr lang="pl-PL" sz="1400" b="0" i="0" u="none" strike="noStrike" baseline="0" dirty="0"/>
              <a:t>Powyższe praktyki służące zmianowaniu upraw nie obowiązują w przypadku prowadzenia upraw na powierzchni 100% gruntów ornych w taki sposób, że na każdej działce rolnej w porównaniu z rokiem poprzednim jest prowadzona inna uprawa w plonie głównym.</a:t>
            </a:r>
          </a:p>
          <a:p>
            <a:pPr marL="0" indent="0">
              <a:buNone/>
            </a:pPr>
            <a:endParaRPr lang="pl-PL" sz="1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sz="1600" i="1" dirty="0"/>
          </a:p>
          <a:p>
            <a:pPr marL="0" indent="0" algn="just">
              <a:buNone/>
            </a:pPr>
            <a:endParaRPr lang="pl-PL" sz="1400" b="0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3403272230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6C79376-38E0-C6C6-F70B-3538F2BB9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2712F2-D808-4C07-B62A-357E776DA17F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914400" y="122238"/>
            <a:ext cx="8229600" cy="468312"/>
          </a:xfrm>
          <a:prstGeom prst="rect">
            <a:avLst/>
          </a:prstGeo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normy GAEC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534193" y="675481"/>
            <a:ext cx="8075613" cy="453707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pl-PL" sz="1600" u="sng" dirty="0">
                <a:solidFill>
                  <a:srgbClr val="FF0000"/>
                </a:solidFill>
              </a:rPr>
              <a:t>W roku 2023 nie stosuje się praktyki służącej dywersyfikacji upraw. </a:t>
            </a:r>
          </a:p>
          <a:p>
            <a:pPr marL="0" indent="0" algn="ctr">
              <a:buNone/>
            </a:pPr>
            <a:r>
              <a:rPr lang="pl-PL" sz="1600" u="sng" dirty="0"/>
              <a:t>Norma GAEC 7: 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800"/>
                </a:solidFill>
              </a:rPr>
              <a:t>Zmianowanie i dywersyfikacja upraw na gruntach ornych</a:t>
            </a:r>
            <a:endParaRPr lang="pl-PL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800" u="sng" dirty="0">
                <a:solidFill>
                  <a:srgbClr val="006800"/>
                </a:solidFill>
              </a:rPr>
              <a:t>Praktyki w gospodarstwie służące dywersyfikacji upraw:</a:t>
            </a:r>
          </a:p>
          <a:p>
            <a:pPr marL="0" indent="0" algn="just">
              <a:buNone/>
            </a:pPr>
            <a:r>
              <a:rPr lang="pl-PL" sz="1400" b="0" i="0" u="none" strike="noStrike" baseline="0" dirty="0"/>
              <a:t>Gospodarstwa powyżej 10 ha gruntów ornych zobowiązane są do:</a:t>
            </a:r>
          </a:p>
          <a:p>
            <a:pPr algn="just"/>
            <a:r>
              <a:rPr lang="pl-PL" sz="1400" b="0" i="0" u="none" strike="noStrike" baseline="0" dirty="0"/>
              <a:t>Prowadzenia co najmniej 3 różnych upraw na gruntach ornych, przy czym uprawa główna nie może zajmować więcej niż 65% gruntów ornych, a dwie uprawy główne łącznie nie mogą zajmować więcej niż 90% gruntów ornych.</a:t>
            </a:r>
          </a:p>
          <a:p>
            <a:pPr algn="just"/>
            <a:r>
              <a:rPr lang="pl-PL" sz="1400" b="0" i="0" u="none" strike="noStrike" baseline="0" dirty="0"/>
              <a:t>Powyższe praktyki służące dywersyfikacji upraw nie obowiązują w przypadku prowadzenia upraw na powierzchni 100% gruntów ornych w taki sposób, że na każdej działce rolnej w porównaniu z rokiem poprzednim jest prowadzona inna uprawa w plonie głównym.</a:t>
            </a:r>
          </a:p>
          <a:p>
            <a:pPr algn="just"/>
            <a:endParaRPr lang="pl-PL" sz="1400" b="0" i="0" u="none" strike="noStrike" baseline="0" dirty="0"/>
          </a:p>
          <a:p>
            <a:pPr marL="0" indent="0" algn="just">
              <a:buNone/>
            </a:pPr>
            <a:r>
              <a:rPr lang="pl-PL" sz="1400" b="0" i="0" u="none" strike="noStrike" baseline="0" dirty="0"/>
              <a:t>Za odrębną uprawę uznaje się:</a:t>
            </a:r>
          </a:p>
          <a:p>
            <a:pPr algn="just"/>
            <a:r>
              <a:rPr lang="pl-PL" sz="1400" b="0" i="0" u="none" strike="noStrike" baseline="0" dirty="0"/>
              <a:t>rodzaj w klasyfikacji botanicznej upraw;</a:t>
            </a:r>
          </a:p>
          <a:p>
            <a:pPr algn="just"/>
            <a:r>
              <a:rPr lang="pl-PL" sz="1400" b="0" i="0" u="none" strike="noStrike" baseline="0" dirty="0"/>
              <a:t>formę jarą i ozimą tego samego rodzaju,</a:t>
            </a:r>
          </a:p>
          <a:p>
            <a:pPr algn="just"/>
            <a:r>
              <a:rPr lang="pl-PL" sz="1400" b="0" i="0" u="none" strike="noStrike" baseline="0" dirty="0"/>
              <a:t>gatunek z rodzin </a:t>
            </a:r>
            <a:r>
              <a:rPr lang="pl-PL" sz="1400" b="0" i="0" u="none" strike="noStrike" baseline="0" dirty="0" err="1"/>
              <a:t>kapustowatych</a:t>
            </a:r>
            <a:r>
              <a:rPr lang="pl-PL" sz="1400" b="0" i="0" u="none" strike="noStrike" baseline="0" dirty="0"/>
              <a:t> (</a:t>
            </a:r>
            <a:r>
              <a:rPr lang="pl-PL" sz="1400" b="0" i="0" u="none" strike="noStrike" baseline="0" dirty="0" err="1"/>
              <a:t>Brassicaceae</a:t>
            </a:r>
            <a:r>
              <a:rPr lang="pl-PL" sz="1400" b="0" i="0" u="none" strike="noStrike" baseline="0" dirty="0"/>
              <a:t>), psiankowatych (</a:t>
            </a:r>
            <a:r>
              <a:rPr lang="pl-PL" sz="1400" b="0" i="0" u="none" strike="noStrike" baseline="0" dirty="0" err="1"/>
              <a:t>Solanaceae</a:t>
            </a:r>
            <a:r>
              <a:rPr lang="pl-PL" sz="1400" b="0" i="0" u="none" strike="noStrike" baseline="0" dirty="0"/>
              <a:t>) i dyniowatych (</a:t>
            </a:r>
            <a:r>
              <a:rPr lang="pl-PL" sz="1400" b="0" i="0" u="none" strike="noStrike" baseline="0" dirty="0" err="1"/>
              <a:t>Cucurbitaceae</a:t>
            </a:r>
            <a:r>
              <a:rPr lang="pl-PL" sz="1400" b="0" i="0" u="none" strike="noStrike" baseline="0" dirty="0"/>
              <a:t>);</a:t>
            </a:r>
          </a:p>
          <a:p>
            <a:pPr algn="just"/>
            <a:r>
              <a:rPr lang="pl-PL" sz="1400" b="0" i="0" u="none" strike="noStrike" baseline="0" dirty="0"/>
              <a:t>grunt ugorowany;</a:t>
            </a:r>
          </a:p>
          <a:p>
            <a:pPr algn="just"/>
            <a:r>
              <a:rPr lang="pl-PL" sz="1400" b="0" i="0" u="none" strike="noStrike" baseline="0" dirty="0"/>
              <a:t>trawę lub inne pastewne rośliny zielne.</a:t>
            </a:r>
          </a:p>
          <a:p>
            <a:pPr marL="0" indent="0">
              <a:buNone/>
            </a:pPr>
            <a:endParaRPr lang="pl-PL" sz="1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sz="1600" i="1" dirty="0"/>
          </a:p>
          <a:p>
            <a:pPr marL="0" indent="0" algn="just">
              <a:buNone/>
            </a:pPr>
            <a:endParaRPr lang="pl-PL" sz="1400" b="0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3680203333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62A992F-8DD6-B2CF-1C45-7D1E488FB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2712F2-D808-4C07-B62A-357E776DA17F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914400" y="122238"/>
            <a:ext cx="8229600" cy="468312"/>
          </a:xfrm>
          <a:prstGeom prst="rect">
            <a:avLst/>
          </a:prstGeo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normy GAEC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534193" y="760413"/>
            <a:ext cx="8075613" cy="453707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endParaRPr lang="pl-PL" sz="1600" u="sng" dirty="0"/>
          </a:p>
          <a:p>
            <a:pPr marL="0" indent="0" algn="ctr">
              <a:buNone/>
            </a:pPr>
            <a:r>
              <a:rPr lang="pl-PL" sz="1600" u="sng" dirty="0"/>
              <a:t>Norma GAEC 7: 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800"/>
                </a:solidFill>
              </a:rPr>
              <a:t>Zmianowanie i dywersyfikacja upraw na gruntach ornych</a:t>
            </a:r>
          </a:p>
          <a:p>
            <a:pPr marL="0" indent="0">
              <a:buNone/>
            </a:pPr>
            <a:endParaRPr lang="pl-PL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800" b="0" i="0" u="sng" strike="noStrike" baseline="0" dirty="0"/>
              <a:t>Z wdrażania normy wyłączone są gospodarstwa:</a:t>
            </a:r>
          </a:p>
          <a:p>
            <a:pPr algn="just"/>
            <a:r>
              <a:rPr lang="pl-PL" sz="1400" b="0" i="0" u="none" strike="noStrike" baseline="0" dirty="0"/>
              <a:t>w których więcej niż 75% GO jest wykorzystywanych do produkcji traw lub innych zielnych roślin pastewnych, uprawy roślin strączkowych lub ugorowanych lub stanowi sumę powyższych,</a:t>
            </a:r>
          </a:p>
          <a:p>
            <a:pPr algn="just"/>
            <a:r>
              <a:rPr lang="pl-PL" sz="1400" b="0" i="0" u="none" strike="noStrike" baseline="0" dirty="0"/>
              <a:t>w których więcej niż 75% UR stanowi TUZ lub jest wykorzystywanych do produkcji traw lub innych zielnych roślin pastewnych, lub stanowi sumę powyższych.</a:t>
            </a:r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r>
              <a:rPr lang="pl-PL" sz="1400" b="0" i="0" u="none" strike="noStrike" baseline="0" dirty="0"/>
              <a:t>Gospodarstwa, w których prowadzona jest produkcja ekologiczna oraz uprawy w konwersji, uznaje się za spełniające normę </a:t>
            </a:r>
            <a:r>
              <a:rPr lang="pl-PL" sz="1400" dirty="0"/>
              <a:t>GAEC</a:t>
            </a:r>
            <a:r>
              <a:rPr lang="pl-PL" sz="1400" b="0" i="0" u="none" strike="noStrike" baseline="0" dirty="0"/>
              <a:t> 7.</a:t>
            </a:r>
          </a:p>
          <a:p>
            <a:pPr marL="0" indent="0">
              <a:buNone/>
            </a:pPr>
            <a:endParaRPr lang="pl-PL" sz="1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sz="1600" i="1" dirty="0"/>
          </a:p>
          <a:p>
            <a:pPr marL="0" indent="0" algn="just">
              <a:buNone/>
            </a:pPr>
            <a:endParaRPr lang="pl-PL" sz="1400" b="0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2431154048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1214F0D-FDA5-E92E-E881-512635852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2712F2-D808-4C07-B62A-357E776DA17F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914400" y="122238"/>
            <a:ext cx="8229600" cy="468312"/>
          </a:xfrm>
          <a:prstGeom prst="rect">
            <a:avLst/>
          </a:prstGeo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normy GAEC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0" y="588963"/>
            <a:ext cx="8075613" cy="453707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endParaRPr lang="pl-PL" sz="1600" u="sng" dirty="0"/>
          </a:p>
          <a:p>
            <a:pPr marL="0" indent="0" algn="ctr">
              <a:buNone/>
            </a:pPr>
            <a:r>
              <a:rPr lang="pl-PL" sz="1600" u="sng" dirty="0"/>
              <a:t>Norma GAEC 7: 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800"/>
                </a:solidFill>
              </a:rPr>
              <a:t>Zmianowanie i dywersyfikacja upraw na gruntach ornych</a:t>
            </a:r>
          </a:p>
          <a:p>
            <a:pPr marL="0" indent="0">
              <a:buNone/>
            </a:pPr>
            <a:endParaRPr lang="pl-PL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sz="1600" i="1" dirty="0"/>
          </a:p>
          <a:p>
            <a:pPr marL="0" indent="0" algn="just">
              <a:buNone/>
            </a:pPr>
            <a:endParaRPr lang="pl-PL" sz="1400" b="0" i="0" u="none" strike="noStrike" baseline="0" dirty="0"/>
          </a:p>
        </p:txBody>
      </p:sp>
      <p:pic>
        <p:nvPicPr>
          <p:cNvPr id="5" name="Picture 4" descr="9,067 Wykrzyknik Alarmu Grafika Wektorowa, Clipartów i Ilustracji - 123RF">
            <a:extLst>
              <a:ext uri="{FF2B5EF4-FFF2-40B4-BE49-F238E27FC236}">
                <a16:creationId xmlns:a16="http://schemas.microsoft.com/office/drawing/2014/main" id="{211A5ADD-9F46-6FFC-B977-67E3550AE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03" y="1970637"/>
            <a:ext cx="2366001" cy="236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2EB2592-79FB-57CD-E04D-D7618BA09D31}"/>
              </a:ext>
            </a:extLst>
          </p:cNvPr>
          <p:cNvSpPr txBox="1"/>
          <p:nvPr/>
        </p:nvSpPr>
        <p:spPr>
          <a:xfrm>
            <a:off x="3347864" y="2179785"/>
            <a:ext cx="4572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Derogacja normy GAEC 7 w 2023 r.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wynikająca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z konieczności zapewnienia bezpieczeństwa żywnościowego – norma GAEC 7 dotycząca </a:t>
            </a:r>
            <a:r>
              <a:rPr kumimoji="0" lang="pl-PL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zmianowania upraw nie będzie stosowana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,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 związku z czym rolnicy nie będą musieli realizować praktyk służących zmianowaniu oraz dywersyfikacji upraw na gruntach ornych.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242846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normy GAEC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97260"/>
            <a:ext cx="8136904" cy="5112568"/>
          </a:xfrm>
        </p:spPr>
        <p:txBody>
          <a:bodyPr/>
          <a:lstStyle/>
          <a:p>
            <a:pPr marL="0" indent="0">
              <a:buNone/>
            </a:pPr>
            <a:endParaRPr lang="pl-PL" sz="1600" b="1" i="1" u="sng" dirty="0"/>
          </a:p>
          <a:p>
            <a:pPr marL="0" indent="0" algn="ctr">
              <a:buNone/>
            </a:pPr>
            <a:r>
              <a:rPr lang="pl-PL" sz="1600" u="sng" dirty="0"/>
              <a:t>Norma GAEC 8:</a:t>
            </a:r>
            <a:r>
              <a:rPr lang="pl-PL" sz="1600" dirty="0"/>
              <a:t>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600"/>
                </a:solidFill>
              </a:rPr>
              <a:t>Utrzymanie elementów i obszarów nieprodukcyjnych</a:t>
            </a:r>
          </a:p>
          <a:p>
            <a:pPr marL="0" indent="0" algn="just">
              <a:buNone/>
            </a:pPr>
            <a:endParaRPr lang="pl-PL" sz="1600" b="1" dirty="0"/>
          </a:p>
          <a:p>
            <a:pPr marL="0" lvl="0" indent="0" algn="just">
              <a:buNone/>
            </a:pPr>
            <a:r>
              <a:rPr lang="pl-PL" sz="1600" u="sng" dirty="0">
                <a:solidFill>
                  <a:srgbClr val="006600"/>
                </a:solidFill>
              </a:rPr>
              <a:t>Cel praktyki:</a:t>
            </a:r>
          </a:p>
          <a:p>
            <a:pPr marL="0" indent="0" algn="just">
              <a:buNone/>
            </a:pPr>
            <a:r>
              <a:rPr lang="pl-PL" sz="1600" b="0" i="0" u="none" strike="noStrike" baseline="0" dirty="0"/>
              <a:t>Wymienione wyżej praktyki są ważnym elementem polityki zrównoważonego rozwoju, przyczyniającym się do wzmocnienia sieci siedlisk przyrodniczych, płatów i korytarzy ekologicznych, a przez to – zwiększenia różnorodności gatunkowej roślin i zwierząt. Bezpośrednio przyczyniają się do poprawy różnorodności biologicznej poprzez zachowanie </a:t>
            </a:r>
            <a:br>
              <a:rPr lang="pl-PL" sz="1600" b="0" i="0" u="none" strike="noStrike" baseline="0" dirty="0"/>
            </a:br>
            <a:r>
              <a:rPr lang="pl-PL" sz="1600" b="0" i="0" u="none" strike="noStrike" baseline="0" dirty="0"/>
              <a:t>i utrzymanie wskazanych elementów krajobrazu, a także poprzez określenie okresu przycinania drzew i krzewów w okresie lęgowym ptaków w gospodarstwach rolnych.</a:t>
            </a:r>
            <a:endParaRPr lang="pl-PL" sz="1600" u="sng" dirty="0">
              <a:solidFill>
                <a:prstClr val="black"/>
              </a:solidFill>
            </a:endParaRPr>
          </a:p>
          <a:p>
            <a:pPr marL="0" indent="0" algn="just">
              <a:buNone/>
            </a:pPr>
            <a:endParaRPr lang="pl-PL" sz="1600" b="1" dirty="0"/>
          </a:p>
          <a:p>
            <a:pPr marL="0" indent="0" algn="just">
              <a:buNone/>
            </a:pPr>
            <a:endParaRPr lang="pl-PL" sz="1600" i="0" u="sng" strike="noStrike" baseline="0" dirty="0"/>
          </a:p>
        </p:txBody>
      </p:sp>
      <p:pic>
        <p:nvPicPr>
          <p:cNvPr id="6146" name="Picture 2" descr="4 proc. gruntów ornych na obszary nieprodukcyjne - w gospodarstwach powyżej  10 ha">
            <a:extLst>
              <a:ext uri="{FF2B5EF4-FFF2-40B4-BE49-F238E27FC236}">
                <a16:creationId xmlns:a16="http://schemas.microsoft.com/office/drawing/2014/main" id="{5ACF265B-3357-E4A9-C142-B29753432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704" y="3821228"/>
            <a:ext cx="3181896" cy="154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E4EF18A-1031-4227-9252-A70D08647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198734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0F25D6-682A-9FC2-3BB8-E0110A6E6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654" y="417512"/>
            <a:ext cx="6858000" cy="793750"/>
          </a:xfrm>
        </p:spPr>
        <p:txBody>
          <a:bodyPr/>
          <a:lstStyle/>
          <a:p>
            <a:r>
              <a:rPr lang="pl-PL" sz="2000" b="1" dirty="0"/>
              <a:t>Plan Strategiczny dla Wspólnej Polityki Rolnej 2023-2027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90532E-22DD-0642-0ABD-32AC4312E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288" y="1489348"/>
            <a:ext cx="7245424" cy="3143250"/>
          </a:xfrm>
        </p:spPr>
        <p:txBody>
          <a:bodyPr/>
          <a:lstStyle/>
          <a:p>
            <a:pPr marL="0" indent="0" algn="just">
              <a:buNone/>
            </a:pPr>
            <a:r>
              <a:rPr lang="pl-PL" sz="1800" b="1" dirty="0"/>
              <a:t>Plan Strategiczny dla Wspólnej Polityki Rolnej 2023-2027 </a:t>
            </a:r>
            <a:r>
              <a:rPr lang="pl-PL" sz="1800" dirty="0"/>
              <a:t>wspiera zrównoważony rozwój polskich gospodarstw, sektora przetwórstwa </a:t>
            </a:r>
            <a:br>
              <a:rPr lang="pl-PL" sz="1800" dirty="0"/>
            </a:br>
            <a:r>
              <a:rPr lang="pl-PL" sz="1800" dirty="0"/>
              <a:t>i poprawę warunków życia i pracy w małych miejscowościach wiejskich. </a:t>
            </a:r>
          </a:p>
          <a:p>
            <a:pPr marL="0" indent="0" algn="just">
              <a:buNone/>
            </a:pPr>
            <a:endParaRPr lang="pl-PL" sz="1800" dirty="0"/>
          </a:p>
          <a:p>
            <a:pPr marL="0" indent="0" algn="just">
              <a:buNone/>
            </a:pPr>
            <a:r>
              <a:rPr lang="pl-PL" sz="1800" b="1" dirty="0"/>
              <a:t>WPR</a:t>
            </a:r>
            <a:r>
              <a:rPr lang="pl-PL" sz="1800" dirty="0"/>
              <a:t> wspiera zrównoważone metody gospodarowania, przyjazne klimatowi i środowisku; chroniące wodę, glebę i powietrze oraz bioróżnorodność. Sprzyja produkcji i wykorzystaniu zrównoważonej energii. Wzmacnia różnorodność gospodarczą, w tym </a:t>
            </a:r>
            <a:r>
              <a:rPr lang="pl-PL" sz="1800" dirty="0" err="1"/>
              <a:t>biogospodarkę</a:t>
            </a:r>
            <a:r>
              <a:rPr lang="pl-PL" sz="1800" dirty="0"/>
              <a:t>. </a:t>
            </a:r>
          </a:p>
          <a:p>
            <a:pPr marL="0" indent="0" algn="just">
              <a:buNone/>
            </a:pPr>
            <a:endParaRPr lang="pl-PL" sz="18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62EF87C-3413-C8F3-57AA-A37AC2CE5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1970">
              <a:defRPr/>
            </a:pPr>
            <a:fld id="{57ACA159-D687-40D6-BD8F-F733758F7756}" type="slidenum">
              <a:rPr lang="pl-PL">
                <a:solidFill>
                  <a:prstClr val="black">
                    <a:tint val="75000"/>
                  </a:prstClr>
                </a:solidFill>
              </a:rPr>
              <a:pPr defTabSz="761970">
                <a:defRPr/>
              </a:pPr>
              <a:t>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ommon Agricultural Policy 2023-2027: the Commission approves the first CAP  strategic plans - PubAffairs Bruxelles">
            <a:extLst>
              <a:ext uri="{FF2B5EF4-FFF2-40B4-BE49-F238E27FC236}">
                <a16:creationId xmlns:a16="http://schemas.microsoft.com/office/drawing/2014/main" id="{642DA33B-3F82-DB57-8C02-DF2C88B60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39853"/>
            <a:ext cx="3168352" cy="165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211582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normy GAEC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769268"/>
            <a:ext cx="8136904" cy="5112568"/>
          </a:xfrm>
        </p:spPr>
        <p:txBody>
          <a:bodyPr/>
          <a:lstStyle/>
          <a:p>
            <a:pPr marL="0" indent="0">
              <a:buNone/>
            </a:pPr>
            <a:endParaRPr lang="pl-PL" sz="1600" b="1" i="1" u="sng" dirty="0"/>
          </a:p>
          <a:p>
            <a:pPr marL="0" indent="0" algn="ctr">
              <a:buNone/>
            </a:pPr>
            <a:r>
              <a:rPr lang="pl-PL" sz="1600" u="sng" dirty="0"/>
              <a:t>Norma GAEC 8:</a:t>
            </a:r>
            <a:r>
              <a:rPr lang="pl-PL" sz="1600" dirty="0"/>
              <a:t>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600"/>
                </a:solidFill>
              </a:rPr>
              <a:t>Utrzymanie elementów i obszarów nieprodukcyjnych</a:t>
            </a:r>
          </a:p>
          <a:p>
            <a:pPr marL="0" indent="0" algn="just">
              <a:buNone/>
            </a:pPr>
            <a:endParaRPr lang="pl-PL" sz="1600" b="1" dirty="0"/>
          </a:p>
          <a:p>
            <a:pPr marL="0" indent="0" algn="just">
              <a:buNone/>
            </a:pPr>
            <a:r>
              <a:rPr lang="pl-PL" sz="1600" i="0" u="sng" strike="noStrike" baseline="0" dirty="0">
                <a:solidFill>
                  <a:srgbClr val="006600"/>
                </a:solidFill>
              </a:rPr>
              <a:t>Norma w zakresie minimalnego udziału:</a:t>
            </a:r>
          </a:p>
          <a:p>
            <a:pPr marL="0" indent="0" algn="just">
              <a:buNone/>
            </a:pPr>
            <a:endParaRPr lang="pl-PL" sz="1600" u="sng" dirty="0">
              <a:solidFill>
                <a:srgbClr val="006600"/>
              </a:solidFill>
            </a:endParaRPr>
          </a:p>
          <a:p>
            <a:pPr algn="just"/>
            <a:r>
              <a:rPr lang="pl-PL" sz="1400" b="0" i="0" u="none" strike="noStrike" baseline="0" dirty="0"/>
              <a:t>Co najmniej 4 % gruntów ornych na poziomie gospodarstwa przeznaczonych na obszary i elementy nieprodukcyjne, w tym grunty ugorowane.</a:t>
            </a:r>
          </a:p>
          <a:p>
            <a:pPr marL="0" indent="0" algn="just">
              <a:buNone/>
            </a:pPr>
            <a:r>
              <a:rPr lang="pl-PL" sz="1400" b="0" i="0" u="none" strike="noStrike" baseline="0" dirty="0"/>
              <a:t>         Udział (%) gruntów ornych przeznaczonych na obszary i elementy nieprodukcyjne : </a:t>
            </a:r>
            <a:r>
              <a:rPr lang="pl-PL" sz="1400" b="1" i="0" u="none" strike="noStrike" baseline="0" dirty="0"/>
              <a:t>4.0%</a:t>
            </a:r>
          </a:p>
          <a:p>
            <a:pPr marL="0" indent="0" algn="just">
              <a:buNone/>
            </a:pPr>
            <a:endParaRPr lang="pl-PL" sz="1400" b="1" dirty="0"/>
          </a:p>
          <a:p>
            <a:pPr marL="0" indent="0" algn="just">
              <a:buNone/>
            </a:pPr>
            <a:r>
              <a:rPr lang="pl-PL" sz="1400" u="sng" dirty="0"/>
              <a:t>Przykład:</a:t>
            </a:r>
          </a:p>
          <a:p>
            <a:pPr marL="0" indent="0" algn="just">
              <a:buNone/>
            </a:pPr>
            <a:r>
              <a:rPr lang="pl-PL" sz="1400" i="0" u="none" strike="noStrike" baseline="0" dirty="0"/>
              <a:t>Dla gospodarstwa </a:t>
            </a:r>
            <a:r>
              <a:rPr lang="pl-PL" sz="1400" dirty="0"/>
              <a:t>100</a:t>
            </a:r>
            <a:r>
              <a:rPr lang="pl-PL" sz="1400" i="0" u="none" strike="noStrike" baseline="0" dirty="0"/>
              <a:t> ha -&gt; 4% = </a:t>
            </a:r>
            <a:r>
              <a:rPr lang="pl-PL" sz="1400" dirty="0"/>
              <a:t>4</a:t>
            </a:r>
            <a:r>
              <a:rPr lang="pl-PL" sz="1400" i="0" u="none" strike="noStrike" baseline="0" dirty="0"/>
              <a:t> ha – przeznaczone na </a:t>
            </a:r>
            <a:r>
              <a:rPr lang="pl-PL" sz="1400" b="0" i="0" u="none" strike="noStrike" baseline="0" dirty="0"/>
              <a:t>obszary i elementy nieprodukcyjne, w tym grunty ugorowane.</a:t>
            </a:r>
            <a:endParaRPr lang="pl-PL" sz="1400" b="1" i="0" u="none" strike="noStrike" baseline="0" dirty="0"/>
          </a:p>
          <a:p>
            <a:pPr algn="just"/>
            <a:endParaRPr lang="pl-PL" sz="1400" b="0" i="0" u="none" strike="noStrike" baseline="0" dirty="0"/>
          </a:p>
          <a:p>
            <a:pPr marL="0" indent="0" algn="just">
              <a:buNone/>
            </a:pPr>
            <a:endParaRPr lang="pl-PL" sz="1600" i="0" u="sng" strike="noStrike" baseline="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6BA338E-5490-D3D6-0769-4D9EF3967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082012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normy GAEC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769268"/>
            <a:ext cx="8136904" cy="5112568"/>
          </a:xfrm>
        </p:spPr>
        <p:txBody>
          <a:bodyPr/>
          <a:lstStyle/>
          <a:p>
            <a:pPr marL="0" indent="0">
              <a:buNone/>
            </a:pPr>
            <a:endParaRPr lang="pl-PL" sz="1600" b="1" i="1" u="sng" dirty="0"/>
          </a:p>
          <a:p>
            <a:pPr marL="0" indent="0" algn="ctr">
              <a:buNone/>
            </a:pPr>
            <a:r>
              <a:rPr lang="pl-PL" sz="1600" u="sng" dirty="0"/>
              <a:t>Norma GAEC 8:</a:t>
            </a:r>
            <a:r>
              <a:rPr lang="pl-PL" sz="1600" dirty="0"/>
              <a:t>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600"/>
                </a:solidFill>
              </a:rPr>
              <a:t>Utrzymanie elementów i obszarów nieprodukcyjnych</a:t>
            </a:r>
          </a:p>
          <a:p>
            <a:pPr marL="0" indent="0" algn="just">
              <a:buNone/>
            </a:pPr>
            <a:endParaRPr lang="pl-PL" sz="1600" b="1" dirty="0"/>
          </a:p>
          <a:p>
            <a:pPr marL="0" indent="0" algn="just">
              <a:buNone/>
            </a:pPr>
            <a:r>
              <a:rPr lang="pl-PL" sz="1600" i="0" u="sng" strike="noStrike" baseline="0" dirty="0">
                <a:solidFill>
                  <a:srgbClr val="006600"/>
                </a:solidFill>
              </a:rPr>
              <a:t>Norma w zakresie minimalnego udziału:</a:t>
            </a:r>
            <a:endParaRPr lang="pl-PL" sz="1600" u="sng" dirty="0">
              <a:solidFill>
                <a:srgbClr val="006600"/>
              </a:solidFill>
            </a:endParaRPr>
          </a:p>
          <a:p>
            <a:pPr marL="0" indent="0" algn="just">
              <a:buNone/>
            </a:pPr>
            <a:endParaRPr lang="pl-PL" sz="1400" b="0" i="0" u="none" strike="noStrike" baseline="0" dirty="0"/>
          </a:p>
          <a:p>
            <a:pPr algn="just"/>
            <a:r>
              <a:rPr lang="pl-PL" sz="1400" b="0" i="0" u="none" strike="noStrike" baseline="0" dirty="0"/>
              <a:t>Co najmniej 7 % gruntów ornych na poziomie gospodarstwa przeznaczonych na obszary i elementy nieprodukcyjne, w tym grunty ugorowane oraz międzyplony lub uprawy wiążące azot, uprawiane bez stosowania środków ochrony roślin, z czego 3 % stanowią obszary i elementy nieprodukcyjne, w tym grunty ugorowane. W odniesieniu do międzyplonów państwa członkowskie stosują współczynnik ważenia 0,3.</a:t>
            </a:r>
          </a:p>
          <a:p>
            <a:pPr marL="0" indent="0" algn="just">
              <a:buNone/>
            </a:pPr>
            <a:r>
              <a:rPr lang="pl-PL" sz="1400" b="0" i="0" u="none" strike="noStrike" baseline="0" dirty="0"/>
              <a:t>        Udział (%) gruntów ornych przeznaczonych na obszary i elementy nieprodukcyjne oraz na międzyplony lub    </a:t>
            </a:r>
            <a:br>
              <a:rPr lang="pl-PL" sz="1400" b="0" i="0" u="none" strike="noStrike" baseline="0" dirty="0"/>
            </a:br>
            <a:r>
              <a:rPr lang="pl-PL" sz="1400" b="0" i="0" u="none" strike="noStrike" baseline="0" dirty="0"/>
              <a:t>        uprawy wiążące azot : </a:t>
            </a:r>
            <a:r>
              <a:rPr lang="pl-PL" sz="1400" b="1" i="0" u="none" strike="noStrike" baseline="0" dirty="0"/>
              <a:t>7.0%</a:t>
            </a:r>
          </a:p>
          <a:p>
            <a:pPr marL="0" indent="0" algn="just">
              <a:buNone/>
            </a:pPr>
            <a:endParaRPr lang="pl-PL" sz="1400" b="1" dirty="0"/>
          </a:p>
          <a:p>
            <a:pPr marL="0" indent="0" algn="just">
              <a:buNone/>
            </a:pPr>
            <a:r>
              <a:rPr lang="pl-PL" sz="1400" u="sng" dirty="0"/>
              <a:t>Przykład:</a:t>
            </a:r>
          </a:p>
          <a:p>
            <a:pPr marL="0" indent="0">
              <a:buNone/>
            </a:pPr>
            <a:r>
              <a:rPr lang="pl-PL" sz="1400" dirty="0"/>
              <a:t>Dla gospodarstwa 100 ha -&gt; 3 % = 3 ha - </a:t>
            </a:r>
            <a:r>
              <a:rPr lang="pl-PL" sz="1400" i="0" u="none" strike="noStrike" baseline="0" dirty="0"/>
              <a:t>przeznaczone na </a:t>
            </a:r>
            <a:r>
              <a:rPr lang="pl-PL" sz="1400" b="0" i="0" u="none" strike="noStrike" baseline="0" dirty="0"/>
              <a:t>obszary i elementy nieprodukcyjne, w tym grunty </a:t>
            </a:r>
            <a:br>
              <a:rPr lang="pl-PL" sz="1400" b="0" i="0" u="none" strike="noStrike" baseline="0" dirty="0"/>
            </a:br>
            <a:r>
              <a:rPr lang="pl-PL" sz="1400" b="0" i="0" u="none" strike="noStrike" baseline="0" dirty="0"/>
              <a:t>                                                   ugorowane.</a:t>
            </a:r>
            <a:br>
              <a:rPr lang="pl-PL" sz="1400" dirty="0"/>
            </a:br>
            <a:r>
              <a:rPr lang="pl-PL" sz="1400" dirty="0"/>
              <a:t>                                               -&gt; pozostałe 4 % może być realizowane przez obsianie międzyplonami lub uprawami </a:t>
            </a:r>
            <a:br>
              <a:rPr lang="pl-PL" sz="1400" dirty="0"/>
            </a:br>
            <a:r>
              <a:rPr lang="pl-PL" sz="1400" dirty="0"/>
              <a:t>                                                    wiążącymi azot wg. przelicznika, tj. 4 ha / 0,3 = 13,3 ha.</a:t>
            </a:r>
          </a:p>
          <a:p>
            <a:pPr marL="0" indent="0" algn="just">
              <a:buNone/>
            </a:pPr>
            <a:endParaRPr lang="pl-PL" sz="1600" i="0" u="sng" strike="noStrike" baseline="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6431048-0CA0-4BF3-BD42-50AD1ACA0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966663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normy GAEC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769268"/>
            <a:ext cx="8136904" cy="5112568"/>
          </a:xfrm>
        </p:spPr>
        <p:txBody>
          <a:bodyPr/>
          <a:lstStyle/>
          <a:p>
            <a:pPr marL="0" indent="0">
              <a:buNone/>
            </a:pPr>
            <a:endParaRPr lang="pl-PL" sz="1600" b="1" i="1" u="sng" dirty="0"/>
          </a:p>
          <a:p>
            <a:pPr marL="0" indent="0" algn="ctr">
              <a:buNone/>
            </a:pPr>
            <a:r>
              <a:rPr lang="pl-PL" sz="1600" u="sng" dirty="0"/>
              <a:t>Norma GAEC 8:</a:t>
            </a:r>
            <a:r>
              <a:rPr lang="pl-PL" sz="1600" dirty="0"/>
              <a:t>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600"/>
                </a:solidFill>
              </a:rPr>
              <a:t>Utrzymanie elementów i obszarów nieprodukcyjnych</a:t>
            </a:r>
          </a:p>
          <a:p>
            <a:pPr marL="0" indent="0" algn="just">
              <a:buNone/>
            </a:pPr>
            <a:endParaRPr lang="pl-PL" sz="1600" b="1" dirty="0"/>
          </a:p>
          <a:p>
            <a:pPr marL="0" indent="0" algn="just">
              <a:buNone/>
            </a:pPr>
            <a:r>
              <a:rPr lang="pl-PL" sz="1600" i="0" u="sng" strike="noStrike" baseline="0" dirty="0">
                <a:solidFill>
                  <a:srgbClr val="006600"/>
                </a:solidFill>
              </a:rPr>
              <a:t>Zakaz niszczenia rowów </a:t>
            </a:r>
            <a:r>
              <a:rPr lang="pl-PL" sz="1600" i="0" strike="noStrike" baseline="0" dirty="0"/>
              <a:t>– dot. rowów do 2 m szerokości</a:t>
            </a:r>
          </a:p>
          <a:p>
            <a:pPr marL="0" indent="0" algn="just">
              <a:buNone/>
            </a:pPr>
            <a:r>
              <a:rPr lang="pl-PL" sz="1600" u="sng" dirty="0">
                <a:solidFill>
                  <a:srgbClr val="006600"/>
                </a:solidFill>
              </a:rPr>
              <a:t>Zakaz niszczenia oczek wodnych </a:t>
            </a:r>
            <a:r>
              <a:rPr lang="pl-PL" sz="1600" dirty="0"/>
              <a:t>– o powierzchni do 100 m</a:t>
            </a:r>
            <a:r>
              <a:rPr lang="pl-PL" sz="1600" baseline="30000" dirty="0"/>
              <a:t>2</a:t>
            </a:r>
            <a:r>
              <a:rPr lang="pl-PL" sz="1600" dirty="0"/>
              <a:t> w obrębie działki rolnej</a:t>
            </a:r>
          </a:p>
          <a:p>
            <a:pPr marL="0" indent="0" algn="just">
              <a:buNone/>
            </a:pPr>
            <a:r>
              <a:rPr lang="pl-PL" sz="1600" u="sng" dirty="0">
                <a:solidFill>
                  <a:srgbClr val="006600"/>
                </a:solidFill>
              </a:rPr>
              <a:t>Zakaz przycinania drzew i żywopłotów</a:t>
            </a:r>
            <a:r>
              <a:rPr lang="pl-PL" sz="1600" dirty="0"/>
              <a:t> – od dnia 15 kwietnia do dnia 31 lipca, z wyłączeniem:</a:t>
            </a:r>
          </a:p>
          <a:p>
            <a:pPr algn="just"/>
            <a:r>
              <a:rPr lang="pl-PL" sz="1600" dirty="0"/>
              <a:t>wierzb;</a:t>
            </a:r>
          </a:p>
          <a:p>
            <a:pPr algn="just"/>
            <a:r>
              <a:rPr lang="pl-PL" sz="1600" dirty="0"/>
              <a:t>drzew owocowych;</a:t>
            </a:r>
          </a:p>
          <a:p>
            <a:r>
              <a:rPr lang="pl-PL" sz="1600" dirty="0"/>
              <a:t>gatunków drzew, których uprawa stanowi zagajnik o krótkiej </a:t>
            </a:r>
            <a:br>
              <a:rPr lang="pl-PL" sz="1600" dirty="0"/>
            </a:br>
            <a:r>
              <a:rPr lang="pl-PL" sz="1600" dirty="0"/>
              <a:t>rotacji; </a:t>
            </a:r>
          </a:p>
          <a:p>
            <a:pPr marL="0" indent="0">
              <a:buNone/>
            </a:pPr>
            <a:r>
              <a:rPr lang="pl-PL" sz="1600" dirty="0"/>
              <a:t>znajdujących się na użytkach rolnych będących w posiadaniu </a:t>
            </a:r>
            <a:br>
              <a:rPr lang="pl-PL" sz="1600" dirty="0"/>
            </a:br>
            <a:r>
              <a:rPr lang="pl-PL" sz="1600" dirty="0"/>
              <a:t>rolnika.</a:t>
            </a:r>
          </a:p>
          <a:p>
            <a:pPr marL="0" indent="0">
              <a:buNone/>
            </a:pPr>
            <a:endParaRPr lang="pl-PL" sz="1600" u="sng" dirty="0">
              <a:solidFill>
                <a:srgbClr val="006600"/>
              </a:solidFill>
            </a:endParaRPr>
          </a:p>
          <a:p>
            <a:pPr marL="0" indent="0" algn="just">
              <a:buNone/>
            </a:pPr>
            <a:endParaRPr lang="pl-PL" sz="1600" b="1" dirty="0"/>
          </a:p>
          <a:p>
            <a:pPr marL="0" indent="0" algn="just">
              <a:buNone/>
            </a:pPr>
            <a:endParaRPr lang="pl-PL" sz="1600" i="0" u="sng" strike="noStrike" baseline="0" dirty="0"/>
          </a:p>
        </p:txBody>
      </p:sp>
      <p:pic>
        <p:nvPicPr>
          <p:cNvPr id="1026" name="Picture 2" descr="Przycinanie drzew owocowych krok po kroku - jak i kiedy przycinać drzewka?">
            <a:extLst>
              <a:ext uri="{FF2B5EF4-FFF2-40B4-BE49-F238E27FC236}">
                <a16:creationId xmlns:a16="http://schemas.microsoft.com/office/drawing/2014/main" id="{52A4F139-80AE-E6B8-CA61-0AD828070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03" y="3202657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26EC60-B495-B6EB-3E2C-C487F01B6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115039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normy GAEC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769268"/>
            <a:ext cx="8136904" cy="5112568"/>
          </a:xfrm>
        </p:spPr>
        <p:txBody>
          <a:bodyPr/>
          <a:lstStyle/>
          <a:p>
            <a:pPr marL="0" indent="0">
              <a:buNone/>
            </a:pPr>
            <a:endParaRPr lang="pl-PL" sz="1600" b="1" i="1" u="sng" dirty="0"/>
          </a:p>
          <a:p>
            <a:pPr marL="0" indent="0" algn="ctr">
              <a:buNone/>
            </a:pPr>
            <a:r>
              <a:rPr lang="pl-PL" sz="1600" u="sng" dirty="0"/>
              <a:t>Norma GAEC 8:</a:t>
            </a:r>
            <a:r>
              <a:rPr lang="pl-PL" sz="1600" dirty="0"/>
              <a:t>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600"/>
                </a:solidFill>
              </a:rPr>
              <a:t>Utrzymanie elementów i obszarów nieprodukcyjnych</a:t>
            </a:r>
          </a:p>
          <a:p>
            <a:pPr marL="0" indent="0" algn="just">
              <a:buNone/>
            </a:pPr>
            <a:endParaRPr lang="pl-PL" sz="1600" b="1" dirty="0"/>
          </a:p>
          <a:p>
            <a:pPr marL="0" indent="0" algn="just">
              <a:buNone/>
            </a:pPr>
            <a:r>
              <a:rPr lang="pl-PL" sz="1600" b="0" i="0" u="sng" strike="noStrike" baseline="0" dirty="0">
                <a:solidFill>
                  <a:srgbClr val="006600"/>
                </a:solidFill>
              </a:rPr>
              <a:t>Z wdrażania normy wyłączone są gospodarstwa:</a:t>
            </a:r>
          </a:p>
          <a:p>
            <a:pPr algn="just"/>
            <a:r>
              <a:rPr lang="pl-PL" sz="1600" i="0" u="none" strike="noStrike" baseline="0" dirty="0"/>
              <a:t>o powierzchni gruntów ornych do 10 ha (załącznik III przypis 5 pkt 1 lit. c))</a:t>
            </a:r>
          </a:p>
          <a:p>
            <a:pPr algn="just"/>
            <a:r>
              <a:rPr lang="pl-PL" sz="1600" i="0" u="none" strike="noStrike" baseline="0" dirty="0"/>
              <a:t>w przypadku których więcej niż 75 % kwalifikującej się powierzchni użytków rolnych jest  </a:t>
            </a:r>
            <a:br>
              <a:rPr lang="pl-PL" sz="1600" i="0" u="none" strike="noStrike" baseline="0" dirty="0"/>
            </a:br>
            <a:r>
              <a:rPr lang="pl-PL" sz="1600" i="0" u="none" strike="noStrike" baseline="0" dirty="0"/>
              <a:t>trwałymi</a:t>
            </a:r>
            <a:r>
              <a:rPr lang="pl-PL" sz="1600" dirty="0"/>
              <a:t> </a:t>
            </a:r>
            <a:r>
              <a:rPr lang="pl-PL" sz="1600" i="0" u="none" strike="noStrike" baseline="0" dirty="0"/>
              <a:t>użytkami zielonymi (załącznik III przypis 5 pkt 1 lit. b))</a:t>
            </a:r>
          </a:p>
          <a:p>
            <a:pPr algn="just"/>
            <a:r>
              <a:rPr lang="pl-PL" sz="1600" i="0" u="none" strike="noStrike" baseline="0" dirty="0"/>
              <a:t>w przypadku których więcej niż 75 % gruntów ornych jest wykorzystywanych do produkcji </a:t>
            </a:r>
            <a:br>
              <a:rPr lang="pl-PL" sz="1600" i="0" u="none" strike="noStrike" baseline="0" dirty="0"/>
            </a:br>
            <a:r>
              <a:rPr lang="pl-PL" sz="1600" i="0" u="none" strike="noStrike" baseline="0" dirty="0"/>
              <a:t>traw lub innych zielnych roślin pastewnych, jest ugorowanych, jest wykorzystywanych do </a:t>
            </a:r>
            <a:br>
              <a:rPr lang="pl-PL" sz="1600" i="0" u="none" strike="noStrike" baseline="0" dirty="0"/>
            </a:br>
            <a:r>
              <a:rPr lang="pl-PL" sz="1600" i="0" u="none" strike="noStrike" baseline="0" dirty="0"/>
              <a:t>uprawy roślin strączkowych lub jest objętych połączeniem tych zastosowań (załącznik III </a:t>
            </a:r>
            <a:br>
              <a:rPr lang="pl-PL" sz="1600" i="0" u="none" strike="noStrike" baseline="0" dirty="0"/>
            </a:br>
            <a:r>
              <a:rPr lang="pl-PL" sz="1600" i="0" u="none" strike="noStrike" baseline="0" dirty="0"/>
              <a:t>przypis pkt 1 lit. a))</a:t>
            </a:r>
            <a:endParaRPr lang="pl-PL" sz="1600" dirty="0"/>
          </a:p>
          <a:p>
            <a:pPr marL="0" indent="0" algn="just">
              <a:buNone/>
            </a:pPr>
            <a:endParaRPr lang="pl-PL" sz="1600" b="1" dirty="0"/>
          </a:p>
          <a:p>
            <a:pPr marL="0" indent="0" algn="just">
              <a:buNone/>
            </a:pPr>
            <a:endParaRPr lang="pl-PL" sz="1600" i="0" u="sng" strike="noStrike" baseline="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6D3C7A7-D5DB-4BE8-DA76-41FDE7154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78343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1196" y="121196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normy GAEC</a:t>
            </a:r>
            <a:endParaRPr lang="pl-PL" sz="2500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19D0D95-2053-A960-68DF-DE3C2E304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BBC5FB5B-2184-7EF7-098E-7BEA82664F26}"/>
              </a:ext>
            </a:extLst>
          </p:cNvPr>
          <p:cNvGraphicFramePr>
            <a:graphicFrameLocks noGrp="1"/>
          </p:cNvGraphicFramePr>
          <p:nvPr/>
        </p:nvGraphicFramePr>
        <p:xfrm>
          <a:off x="323528" y="692534"/>
          <a:ext cx="8712968" cy="479386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506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5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7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34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35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1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Elementy i obszary nieprodukcyjne</a:t>
                      </a:r>
                      <a:endParaRPr lang="pl-PL" sz="14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8891" marR="48891" marT="9054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1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WSPÓŁCZYNNIK KONWERSJI</a:t>
                      </a:r>
                      <a:endParaRPr lang="pl-PL" sz="14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1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(m/ drzewo do m²)</a:t>
                      </a:r>
                      <a:endParaRPr lang="pl-PL" sz="14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8891" marR="48891" marT="905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1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WSPÓŁCZYNNIK WAŻENIA</a:t>
                      </a:r>
                      <a:endParaRPr lang="pl-PL" sz="14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8891" marR="48891" marT="905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1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OBSZAR EFA </a:t>
                      </a:r>
                      <a:br>
                        <a:rPr lang="pl-PL" sz="1400" b="1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r>
                        <a:rPr lang="pl-PL" sz="1400" b="1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(po zastosowaniu obu współczynników)</a:t>
                      </a:r>
                      <a:endParaRPr lang="pl-PL" sz="14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8891" marR="48891" marT="9054" marB="0" anchor="ctr">
                    <a:lnL>
                      <a:noFill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7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b="1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Grunty ugorowane (na 1m²)</a:t>
                      </a:r>
                      <a:endParaRPr lang="pl-PL" sz="14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8891" marR="48891" marT="9054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nie dotyczy</a:t>
                      </a:r>
                    </a:p>
                  </a:txBody>
                  <a:tcPr marL="48891" marR="48891" marT="905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</a:t>
                      </a:r>
                    </a:p>
                  </a:txBody>
                  <a:tcPr marL="48891" marR="48891" marT="905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 m²</a:t>
                      </a:r>
                      <a:endParaRPr lang="pl-PL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8891" marR="48891" marT="9054" marB="0" anchor="ctr">
                    <a:lnL>
                      <a:noFill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9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b="1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Grunty ugorowane z roślinami miododajnymi (na 1 m²)</a:t>
                      </a:r>
                      <a:endParaRPr lang="pl-PL" sz="14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8891" marR="48891" marT="9054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nie dotyczy</a:t>
                      </a:r>
                    </a:p>
                  </a:txBody>
                  <a:tcPr marL="48891" marR="48891" marT="905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1,5</a:t>
                      </a:r>
                    </a:p>
                  </a:txBody>
                  <a:tcPr marL="48891" marR="48891" marT="905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1,5 m²</a:t>
                      </a:r>
                      <a:endParaRPr lang="pl-PL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8891" marR="48891" marT="9054" marB="0" anchor="ctr">
                    <a:lnL>
                      <a:noFill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7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b="1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Elementy krajobrazu:</a:t>
                      </a:r>
                      <a:endParaRPr lang="pl-PL" sz="14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8891" marR="48891" marT="9054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</a:p>
                  </a:txBody>
                  <a:tcPr marL="48891" marR="48891" marT="905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</a:p>
                  </a:txBody>
                  <a:tcPr marL="48891" marR="48891" marT="905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  <a:endParaRPr lang="pl-PL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8891" marR="48891" marT="9054" marB="0" anchor="ctr">
                    <a:lnL>
                      <a:noFill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9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b="1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Żywopłoty/ pasy zadrzewione ( na 1m)</a:t>
                      </a:r>
                      <a:endParaRPr lang="pl-PL" sz="14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8891" marR="48891" marT="9054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</a:t>
                      </a:r>
                    </a:p>
                  </a:txBody>
                  <a:tcPr marL="48891" marR="48891" marT="905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</a:t>
                      </a:r>
                    </a:p>
                  </a:txBody>
                  <a:tcPr marL="48891" marR="48891" marT="905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1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 m²</a:t>
                      </a:r>
                      <a:endParaRPr lang="pl-PL" sz="14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8891" marR="48891" marT="9054" marB="0" anchor="ctr">
                    <a:lnL>
                      <a:noFill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9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b="1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Zadrzewienia pojedyncze (na drzewo)</a:t>
                      </a:r>
                      <a:endParaRPr lang="pl-PL" sz="14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8891" marR="48891" marT="9054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20</a:t>
                      </a:r>
                    </a:p>
                  </a:txBody>
                  <a:tcPr marL="48891" marR="48891" marT="905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1,5</a:t>
                      </a:r>
                    </a:p>
                  </a:txBody>
                  <a:tcPr marL="48891" marR="48891" marT="905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30 m²</a:t>
                      </a:r>
                      <a:endParaRPr lang="pl-PL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8891" marR="48891" marT="9054" marB="0" anchor="ctr">
                    <a:lnL>
                      <a:noFill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7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b="1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Zagajniki śródpolne  (na 1m²)</a:t>
                      </a:r>
                      <a:endParaRPr lang="pl-PL" sz="14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8891" marR="48891" marT="9054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nie dotyczy</a:t>
                      </a:r>
                    </a:p>
                  </a:txBody>
                  <a:tcPr marL="48891" marR="48891" marT="905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1,5</a:t>
                      </a:r>
                    </a:p>
                  </a:txBody>
                  <a:tcPr marL="48891" marR="48891" marT="905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1,5 m²</a:t>
                      </a:r>
                      <a:endParaRPr lang="pl-PL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8891" marR="48891" marT="9054" marB="0" anchor="ctr">
                    <a:lnL>
                      <a:noFill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54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b="1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Zadrzewienie liniowe  ( na 1m)</a:t>
                      </a:r>
                      <a:endParaRPr lang="pl-PL" sz="14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8891" marR="48891" marT="9054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</a:t>
                      </a:r>
                    </a:p>
                  </a:txBody>
                  <a:tcPr marL="48891" marR="48891" marT="905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</a:t>
                      </a:r>
                    </a:p>
                  </a:txBody>
                  <a:tcPr marL="48891" marR="48891" marT="905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 m²</a:t>
                      </a:r>
                      <a:endParaRPr lang="pl-PL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8891" marR="48891" marT="9054" marB="0" anchor="ctr">
                    <a:lnL>
                      <a:noFill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7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b="1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Oczka wodne ( na 1m²)</a:t>
                      </a:r>
                      <a:endParaRPr lang="pl-PL" sz="14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8891" marR="48891" marT="9054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nie dotyczy</a:t>
                      </a:r>
                    </a:p>
                  </a:txBody>
                  <a:tcPr marL="48891" marR="48891" marT="905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1,5</a:t>
                      </a:r>
                    </a:p>
                  </a:txBody>
                  <a:tcPr marL="48891" marR="48891" marT="905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1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1,5 m²</a:t>
                      </a:r>
                      <a:endParaRPr lang="pl-PL" sz="14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8891" marR="48891" marT="9054" marB="0" anchor="ctr">
                    <a:lnL>
                      <a:noFill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97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b="1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Rowy ( na 1m)</a:t>
                      </a:r>
                      <a:endParaRPr lang="pl-PL" sz="14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8891" marR="48891" marT="9054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</a:t>
                      </a:r>
                    </a:p>
                  </a:txBody>
                  <a:tcPr marL="48891" marR="48891" marT="905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</a:t>
                      </a:r>
                    </a:p>
                  </a:txBody>
                  <a:tcPr marL="48891" marR="48891" marT="905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1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 m²</a:t>
                      </a:r>
                      <a:endParaRPr lang="pl-PL" sz="14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8891" marR="48891" marT="9054" marB="0" anchor="ctr">
                    <a:lnL>
                      <a:noFill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09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b="1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Strefy buforowe i miedze śródpolne ( na 1m)</a:t>
                      </a:r>
                      <a:endParaRPr lang="pl-PL" sz="14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8891" marR="48891" marT="9054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</a:t>
                      </a:r>
                    </a:p>
                  </a:txBody>
                  <a:tcPr marL="48891" marR="48891" marT="905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1,5</a:t>
                      </a:r>
                    </a:p>
                  </a:txBody>
                  <a:tcPr marL="48891" marR="48891" marT="905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1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9 m²</a:t>
                      </a:r>
                      <a:endParaRPr lang="pl-PL" sz="14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8891" marR="48891" marT="9054" marB="0" anchor="ctr">
                    <a:lnL>
                      <a:noFill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821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b="1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Pasy gruntów kwalifikujących się do płatności wzdłuż obrzeży lasu (na 1m) bez produkcji</a:t>
                      </a:r>
                      <a:endParaRPr lang="pl-PL" sz="14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8891" marR="48891" marT="9054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  <a:endParaRPr lang="pl-PL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6</a:t>
                      </a:r>
                      <a:endParaRPr lang="pl-PL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8891" marR="48891" marT="905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  <a:endParaRPr lang="pl-PL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1,5</a:t>
                      </a:r>
                      <a:endParaRPr lang="pl-PL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8891" marR="48891" marT="9054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1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  <a:endParaRPr lang="pl-PL" sz="14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1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 9 m²</a:t>
                      </a:r>
                      <a:endParaRPr lang="pl-PL" sz="14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8891" marR="48891" marT="9054" marB="0" anchor="ctr">
                    <a:lnL>
                      <a:noFill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BE0216E-155F-3DF3-5B75-814F799BF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553636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normy GAEC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769268"/>
            <a:ext cx="8136904" cy="5112568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u="sng" dirty="0"/>
              <a:t>Norma GAEC 8:</a:t>
            </a:r>
            <a:r>
              <a:rPr lang="pl-PL" sz="1600" dirty="0"/>
              <a:t>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600"/>
                </a:solidFill>
              </a:rPr>
              <a:t>Utrzymanie elementów i obszarów nieprodukcyjnych</a:t>
            </a:r>
          </a:p>
          <a:p>
            <a:pPr marL="0" indent="0" algn="just">
              <a:buNone/>
            </a:pPr>
            <a:endParaRPr lang="pl-PL" sz="1600" b="1" dirty="0"/>
          </a:p>
          <a:p>
            <a:pPr marL="0" indent="0" algn="just">
              <a:buNone/>
            </a:pPr>
            <a:endParaRPr lang="pl-PL" sz="1600" b="1" dirty="0"/>
          </a:p>
          <a:p>
            <a:pPr marL="0" indent="0" algn="just">
              <a:buNone/>
            </a:pPr>
            <a:endParaRPr lang="pl-PL" sz="1600" b="1" dirty="0"/>
          </a:p>
          <a:p>
            <a:pPr marL="0" indent="0" algn="just">
              <a:buNone/>
            </a:pPr>
            <a:endParaRPr lang="pl-PL" sz="1600" i="0" u="sng" strike="noStrike" baseline="0" dirty="0"/>
          </a:p>
        </p:txBody>
      </p:sp>
      <p:pic>
        <p:nvPicPr>
          <p:cNvPr id="3076" name="Picture 4" descr="9,067 Wykrzyknik Alarmu Grafika Wektorowa, Clipartów i Ilustracji - 123RF">
            <a:extLst>
              <a:ext uri="{FF2B5EF4-FFF2-40B4-BE49-F238E27FC236}">
                <a16:creationId xmlns:a16="http://schemas.microsoft.com/office/drawing/2014/main" id="{4EA2FBAC-E11B-0086-7221-C045C9E5F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91" y="1993404"/>
            <a:ext cx="2366001" cy="236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47CFA52-806F-A012-D3A1-EED517507BF5}"/>
              </a:ext>
            </a:extLst>
          </p:cNvPr>
          <p:cNvSpPr txBox="1"/>
          <p:nvPr/>
        </p:nvSpPr>
        <p:spPr>
          <a:xfrm>
            <a:off x="2627784" y="1831395"/>
            <a:ext cx="601181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Derogacja normy GAEC 8 w 2023 r.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wynikająca z konieczności zapewnienia bezpieczeństwa żywnościowego – w części dotyczącej przeznaczenia minimalnego udziału gruntów ornych na obszary nieprodukcyjne – możliwe będzie prowadzenie produkcji na gruntach ugorowanych z określonymi wyjątkami.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 tym kontekście należy zaznaczyć, że derogacja dot. normy GAEC 8 nie odnosi się do całości normy, </a:t>
            </a:r>
            <a:r>
              <a:rPr kumimoji="0" lang="pl-PL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a odstępstwo na rok 2023 przewidziane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rozporządzeniem 2022/1317 </a:t>
            </a:r>
            <a:r>
              <a:rPr kumimoji="0" lang="pl-PL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umożliwia prowadzenie produkcji na gruntach ugorowanych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,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z wyjątkiem uprawy kukurydzy, soi i zagajników o krótkiej rotacji. Do wyliczenia powierzchni tych gruntów stosowany jest współczynnik ważenia 1. Wyłączenie wskazanych upraw wynika z faktu, że wprowadzenie derogacji jest związane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z konfliktem zbrojnym na Ukrainie i ma umożliwiać rolnikom elastyczność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 wykorzystaniu gruntów ornych do produkcji żywności, podczas gdy kukurydza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 soja są uprawiane w większości na pasze, natomiast zagajniki o krótkiej rotacji na cele energetyczne.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BD5B862-A0F7-E143-6DB7-4C86B7622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459372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normy GAEC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841276"/>
            <a:ext cx="8147248" cy="4536504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u="sng" dirty="0"/>
              <a:t>Norma GAEC 9: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600"/>
                </a:solidFill>
              </a:rPr>
              <a:t>Zakaz przekształcania lub zaorywania trwałych użytków zielonych wyznaczonych jako cenne na obszarach Natura 2000</a:t>
            </a:r>
          </a:p>
          <a:p>
            <a:pPr marL="0" indent="0" algn="just">
              <a:buNone/>
            </a:pPr>
            <a:endParaRPr lang="pl-PL" sz="1600" dirty="0"/>
          </a:p>
          <a:p>
            <a:pPr marL="0" indent="0">
              <a:buNone/>
            </a:pPr>
            <a:r>
              <a:rPr lang="pl-PL" sz="1400" u="sng" dirty="0">
                <a:solidFill>
                  <a:srgbClr val="006600"/>
                </a:solidFill>
              </a:rPr>
              <a:t>Cel praktyki: </a:t>
            </a:r>
          </a:p>
          <a:p>
            <a:pPr marL="0" indent="0">
              <a:buNone/>
            </a:pPr>
            <a:r>
              <a:rPr lang="pl-PL" sz="1400" b="0" i="0" u="none" strike="noStrike" baseline="0" dirty="0"/>
              <a:t>Utrzymanie wyznaczonych cennych trwałych użytków zielonych na obszarach Natury 2000 w celu zachowania różnorodności biologicznej.</a:t>
            </a:r>
            <a:endParaRPr lang="pl-PL" sz="1400" i="0" u="none" strike="noStrike" baseline="0" dirty="0"/>
          </a:p>
          <a:p>
            <a:pPr marL="0" indent="0">
              <a:buNone/>
            </a:pPr>
            <a:endParaRPr lang="pl-PL" sz="1400" u="sng" dirty="0"/>
          </a:p>
          <a:p>
            <a:pPr marL="0" indent="0">
              <a:buNone/>
            </a:pPr>
            <a:r>
              <a:rPr lang="pl-PL" sz="1400" u="sng" dirty="0">
                <a:solidFill>
                  <a:srgbClr val="006600"/>
                </a:solidFill>
              </a:rPr>
              <a:t>Praktyki w gospodarstwie:</a:t>
            </a:r>
          </a:p>
          <a:p>
            <a:pPr marL="0" indent="0" algn="just">
              <a:buNone/>
            </a:pPr>
            <a:r>
              <a:rPr lang="pl-PL" sz="1400" b="0" i="0" u="none" strike="noStrike" baseline="0" dirty="0"/>
              <a:t>Rolnicy są zobowiązani do przestrzegania zakazu przekształcania lub zaorywania wyznaczonych cennych trwałych użytków zielonych położonych na obszarach Natura 2000 – kontynuacja Zazielenienia.</a:t>
            </a:r>
          </a:p>
          <a:p>
            <a:pPr marL="0" indent="0" algn="just">
              <a:buNone/>
            </a:pPr>
            <a:endParaRPr lang="pl-PL" sz="1400" b="1" i="0" u="none" strike="noStrike" baseline="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pl-PL" sz="1400" u="sng" dirty="0"/>
              <a:t>Zakres terytorialny: </a:t>
            </a:r>
            <a:r>
              <a:rPr lang="pl-PL" sz="1400" b="0" i="0" u="none" strike="noStrike" baseline="0" dirty="0"/>
              <a:t>Orientacyjna powierzchnia ogółem w ha trwałych użytków zielonych, wyznaczonych jako trwałe użytki zielone wrażliwe pod względem środowiskowym na obszarach Natura 2000, objętych GAEC: </a:t>
            </a:r>
            <a:r>
              <a:rPr lang="pl-PL" sz="1400" i="0" u="none" strike="noStrike" baseline="0" dirty="0"/>
              <a:t>269 000, 00 ha.</a:t>
            </a:r>
            <a:endParaRPr lang="pl-PL" sz="1400" i="0" u="none" strike="noStrike" baseline="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pl-PL" sz="1400" b="0" i="0" u="none" strike="noStrike" baseline="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D71064F-802F-F5FE-79B2-C98CC8EAD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347030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wymogi SMR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841276"/>
            <a:ext cx="8147248" cy="4536504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u="sng" dirty="0"/>
              <a:t>SMR 1: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600"/>
                </a:solidFill>
              </a:rPr>
              <a:t>Ramowa Dyrektywa Wodna - wymogi dotyczące kontroli pozwoleń</a:t>
            </a: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r>
              <a:rPr lang="pl-PL" sz="1400" b="1" u="sng" dirty="0">
                <a:solidFill>
                  <a:srgbClr val="006800"/>
                </a:solidFill>
              </a:rPr>
              <a:t>Stosowanie nawozów fosforowych:</a:t>
            </a:r>
          </a:p>
          <a:p>
            <a:pPr marL="0" indent="0">
              <a:buNone/>
            </a:pPr>
            <a:r>
              <a:rPr lang="pl-PL" sz="1400" dirty="0"/>
              <a:t>Podstawa Prawna:</a:t>
            </a:r>
          </a:p>
          <a:p>
            <a:pPr algn="just"/>
            <a:r>
              <a:rPr lang="pl-PL" altLang="pl-PL" sz="1400" dirty="0"/>
              <a:t>Ustawy o nawozach i nawożeniu - </a:t>
            </a:r>
            <a:r>
              <a:rPr lang="pl-PL" sz="1400" dirty="0"/>
              <a:t>Dz.U. 2021 poz. 76;</a:t>
            </a:r>
          </a:p>
          <a:p>
            <a:pPr algn="just"/>
            <a:r>
              <a:rPr lang="pl-PL" sz="1400" dirty="0"/>
              <a:t>Rozporządzenie w sprawie szczegółowego sposobu stosowania nawozów oraz prowadzenia szkoleń </a:t>
            </a:r>
            <a:br>
              <a:rPr lang="pl-PL" sz="1400" dirty="0"/>
            </a:br>
            <a:r>
              <a:rPr lang="pl-PL" sz="1400" dirty="0"/>
              <a:t>z zakresu ich stosowania - Dz.U. 2018 poz. 1438;</a:t>
            </a:r>
          </a:p>
          <a:p>
            <a:pPr algn="just"/>
            <a:r>
              <a:rPr lang="pl-PL" altLang="pl-PL" sz="1400" dirty="0"/>
              <a:t>Programu działań mających na celu zmniejszenie zanieczyszczenia wód azotanami pochodzącymi </a:t>
            </a:r>
            <a:br>
              <a:rPr lang="pl-PL" altLang="pl-PL" sz="1400" dirty="0"/>
            </a:br>
            <a:r>
              <a:rPr lang="pl-PL" altLang="pl-PL" sz="1400" dirty="0"/>
              <a:t>ze źródeł rolniczych oraz zapobieganie dalszemu zanieczyszczeniu. Rozporządzenie Rady Ministrów z dnia 5 czerwca 2018 r. ( Rozporządzenie Rady Ministrów z dnia 12 lutego 2020 r.) Dz.U. 2020 poz. 243.</a:t>
            </a: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r>
              <a:rPr lang="pl-PL" sz="1400" b="1" u="sng" dirty="0">
                <a:solidFill>
                  <a:srgbClr val="006800"/>
                </a:solidFill>
              </a:rPr>
              <a:t>Wymagania dla gospodarstw rolnych:</a:t>
            </a:r>
          </a:p>
          <a:p>
            <a:r>
              <a:rPr lang="pl-PL" sz="1400" dirty="0"/>
              <a:t>terminy stosowania nawozów fosforowych;</a:t>
            </a:r>
          </a:p>
          <a:p>
            <a:r>
              <a:rPr lang="pl-PL" sz="1400" dirty="0"/>
              <a:t>odległości stosowania nawozów fosforowych.</a:t>
            </a:r>
          </a:p>
          <a:p>
            <a:pPr marL="0" indent="0">
              <a:buNone/>
            </a:pPr>
            <a:endParaRPr lang="pl-PL" sz="1400" i="0" u="none" strike="noStrike" baseline="0" dirty="0"/>
          </a:p>
          <a:p>
            <a:pPr marL="0" indent="0" algn="just">
              <a:buNone/>
            </a:pPr>
            <a:endParaRPr lang="pl-PL" sz="1400" b="1" i="0" u="none" strike="noStrike" baseline="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pl-PL" sz="1400" b="0" i="0" u="none" strike="noStrike" baseline="0" dirty="0"/>
          </a:p>
        </p:txBody>
      </p:sp>
      <p:pic>
        <p:nvPicPr>
          <p:cNvPr id="7170" name="Picture 2" descr="czym-jest-program-azotanowy-i-od-kiedy-obowiazuje">
            <a:extLst>
              <a:ext uri="{FF2B5EF4-FFF2-40B4-BE49-F238E27FC236}">
                <a16:creationId xmlns:a16="http://schemas.microsoft.com/office/drawing/2014/main" id="{9A35A334-3E65-C291-5342-150FF6B6A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971" y="3771900"/>
            <a:ext cx="26765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055EBCA-4D7D-57EF-CF0B-1AC4339FA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799213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wymogi SMR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841276"/>
            <a:ext cx="8147248" cy="4536504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u="sng" dirty="0"/>
              <a:t>SMR 2: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600"/>
                </a:solidFill>
              </a:rPr>
              <a:t>Ochrona wód przed zanieczyszczeniami spowodowanymi przez azotany pochodzenia rolniczego</a:t>
            </a: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r>
              <a:rPr lang="pl-PL" sz="1400" u="sng" dirty="0"/>
              <a:t>Podstawa Prawna:</a:t>
            </a:r>
          </a:p>
          <a:p>
            <a:r>
              <a:rPr lang="pl-PL" altLang="pl-PL" sz="1400" dirty="0"/>
              <a:t>Dyrektywa 91/676/EWG z dn. 12.XII.1991r. „Ochrona wód”;</a:t>
            </a:r>
          </a:p>
          <a:p>
            <a:r>
              <a:rPr lang="pl-PL" altLang="pl-PL" sz="1400" dirty="0"/>
              <a:t>Ustawa z dnia 20 lipca 2017 r. - Prawo wodne tekst jednolity (Dz.U. 2021 poz. 624 Teks jednolity Dz.U. 2021 poz. 2233);</a:t>
            </a:r>
          </a:p>
          <a:p>
            <a:r>
              <a:rPr lang="pl-PL" altLang="pl-PL" sz="1400" dirty="0"/>
              <a:t>Programu działań mających na celu zmniejszenie zanieczyszczenia wód azotanami pochodzącymi ze źródeł rolniczych oraz zapobieganie dalszemu zanieczyszczeniu. Rozporządzenie Rady Ministrów z dnia 5 czerwca 2018 r. ( Rozporządzenie Rady Ministrów z dnia 12 lutego 2020 r.) Dz.U. 2020 poz. 243 (1 nowelizacja);</a:t>
            </a:r>
          </a:p>
          <a:p>
            <a:r>
              <a:rPr lang="pl-PL" altLang="pl-PL" sz="1400" dirty="0"/>
              <a:t>Ustawy o nawozach i nawożeniu - </a:t>
            </a:r>
            <a:r>
              <a:rPr lang="pl-PL" sz="1400" dirty="0"/>
              <a:t>Dz.U. 2021 poz. 76;</a:t>
            </a:r>
          </a:p>
          <a:p>
            <a:r>
              <a:rPr lang="pl-PL" sz="1400" dirty="0"/>
              <a:t>Rozporządzenie w sprawie szczegółowego sposobu stosowania nawozów oraz prowadzenia szkoleń z zakresu ich stosowania - Dz.U. 2018 poz. 1438 (zakaz stosowania mocznika bez inhibitorów, stosowanie fosforu, stosowanie nawozów stałych)</a:t>
            </a: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i="0" u="none" strike="noStrike" baseline="0" dirty="0"/>
          </a:p>
          <a:p>
            <a:pPr marL="0" indent="0" algn="just">
              <a:buNone/>
            </a:pPr>
            <a:endParaRPr lang="pl-PL" sz="1400" b="1" i="0" u="none" strike="noStrike" baseline="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pl-PL" sz="1400" b="0" i="0" u="none" strike="noStrike" baseline="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32EAF55-2487-D859-B967-DC97F6FD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695715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wymogi SMR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1892" y="788228"/>
            <a:ext cx="8147248" cy="4536504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u="sng" dirty="0"/>
              <a:t>SMR 2: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600"/>
                </a:solidFill>
              </a:rPr>
              <a:t>Ochrona wód przed zanieczyszczeniami spowodowanymi przez azotany pochodzenia rolniczego</a:t>
            </a:r>
          </a:p>
          <a:p>
            <a:pPr marL="0" indent="0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300" b="1" u="sng" dirty="0">
              <a:solidFill>
                <a:srgbClr val="006800"/>
              </a:solidFill>
            </a:endParaRPr>
          </a:p>
          <a:p>
            <a:pPr marL="0" indent="0" algn="just">
              <a:buNone/>
            </a:pPr>
            <a:r>
              <a:rPr lang="pl-PL" sz="1300" b="1" u="sng" dirty="0">
                <a:solidFill>
                  <a:srgbClr val="006800"/>
                </a:solidFill>
              </a:rPr>
              <a:t>Programu działań mających na celu zmniejszenie zanieczyszczenia wód azotanami pochodzącymi ze źródeł rolniczych oraz zapobieganie dalszemu zanieczyszczeniu:</a:t>
            </a:r>
          </a:p>
          <a:p>
            <a:pPr algn="just"/>
            <a:r>
              <a:rPr lang="pl-PL" sz="1300" dirty="0"/>
              <a:t>ograniczenie rolniczego wykorzystania nawozów;</a:t>
            </a:r>
          </a:p>
          <a:p>
            <a:pPr algn="just"/>
            <a:r>
              <a:rPr lang="pl-PL" sz="1300" dirty="0"/>
              <a:t>dawki stosowania nawozów azotowych;</a:t>
            </a:r>
          </a:p>
          <a:p>
            <a:pPr algn="just"/>
            <a:r>
              <a:rPr lang="pl-PL" sz="1300" dirty="0"/>
              <a:t>terminy stosowania;</a:t>
            </a:r>
          </a:p>
          <a:p>
            <a:pPr algn="just"/>
            <a:r>
              <a:rPr lang="pl-PL" sz="1300" dirty="0"/>
              <a:t>odległości stosowania nawozów azotowych;</a:t>
            </a:r>
          </a:p>
          <a:p>
            <a:pPr algn="just"/>
            <a:r>
              <a:rPr lang="pl-PL" sz="1300" dirty="0"/>
              <a:t>przechowywanie nawozów naturalnych;</a:t>
            </a:r>
          </a:p>
          <a:p>
            <a:pPr algn="just"/>
            <a:r>
              <a:rPr lang="pl-PL" sz="1300" dirty="0"/>
              <a:t>obliczenia obrotu stada.</a:t>
            </a:r>
          </a:p>
          <a:p>
            <a:pPr algn="just"/>
            <a:endParaRPr lang="pl-PL" sz="1300" dirty="0"/>
          </a:p>
          <a:p>
            <a:pPr marL="0" indent="0" algn="just">
              <a:buNone/>
            </a:pPr>
            <a:endParaRPr lang="pl-PL" sz="1400" dirty="0">
              <a:solidFill>
                <a:srgbClr val="006800"/>
              </a:solidFill>
            </a:endParaRP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i="0" u="none" strike="noStrike" baseline="0" dirty="0"/>
          </a:p>
          <a:p>
            <a:pPr marL="0" indent="0" algn="just">
              <a:buNone/>
            </a:pPr>
            <a:endParaRPr lang="pl-PL" sz="1400" b="1" i="0" u="none" strike="noStrike" baseline="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pl-PL" sz="1400" b="0" i="0" u="none" strike="noStrike" baseline="0" dirty="0"/>
          </a:p>
        </p:txBody>
      </p:sp>
      <p:pic>
        <p:nvPicPr>
          <p:cNvPr id="6146" name="Picture 2" descr="Program działań mających na celu zmniejszenie zanieczyszczenia wód azotanami  | Poland">
            <a:extLst>
              <a:ext uri="{FF2B5EF4-FFF2-40B4-BE49-F238E27FC236}">
                <a16:creationId xmlns:a16="http://schemas.microsoft.com/office/drawing/2014/main" id="{19173468-6D27-0B4D-05BC-E5D0219F2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2857500"/>
            <a:ext cx="2597009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25617FB-ADBB-62D8-EECD-7DB622DA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533359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63F221-CD78-4FED-AC4A-2918B8432BEE}" type="slidenum">
              <a:rPr lang="pl-PL" smtClean="0"/>
              <a:pPr>
                <a:defRPr/>
              </a:pPr>
              <a:t>3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C5632AB-2224-84C7-77AC-1D3FC888CF13}"/>
              </a:ext>
            </a:extLst>
          </p:cNvPr>
          <p:cNvSpPr txBox="1"/>
          <p:nvPr/>
        </p:nvSpPr>
        <p:spPr>
          <a:xfrm>
            <a:off x="1709312" y="379777"/>
            <a:ext cx="71181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/>
              <a:t>Plan Strategiczny dla WPR 2023–2027</a:t>
            </a:r>
            <a:r>
              <a:rPr lang="pl-PL" sz="2800" dirty="0"/>
              <a:t> 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58081DF6-2910-4C51-9046-36BFD51FB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96" y="1417340"/>
            <a:ext cx="8136904" cy="381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6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wymogi SMR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1892" y="788228"/>
            <a:ext cx="8147248" cy="4536504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u="sng" dirty="0"/>
              <a:t>SMR 2: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600"/>
                </a:solidFill>
              </a:rPr>
              <a:t>Ochrona wód przed zanieczyszczeniami spowodowanymi przez azotany pochodzenia rolniczego</a:t>
            </a:r>
          </a:p>
          <a:p>
            <a:pPr marL="0" indent="0">
              <a:buNone/>
            </a:pPr>
            <a:endParaRPr lang="pl-PL" sz="1400" dirty="0"/>
          </a:p>
          <a:p>
            <a:pPr algn="just"/>
            <a:endParaRPr lang="pl-PL" sz="1300" dirty="0"/>
          </a:p>
          <a:p>
            <a:pPr marL="0" indent="0">
              <a:buNone/>
            </a:pPr>
            <a:r>
              <a:rPr lang="pl-PL" sz="1300" b="1" u="sng" dirty="0">
                <a:solidFill>
                  <a:srgbClr val="006800"/>
                </a:solidFill>
              </a:rPr>
              <a:t>ZMIANY W PROGRAMIE AZOTANOWYM:</a:t>
            </a:r>
          </a:p>
          <a:p>
            <a:pPr marL="0" indent="0">
              <a:buNone/>
            </a:pPr>
            <a:r>
              <a:rPr lang="pl-PL" sz="1000" b="1" i="0" dirty="0">
                <a:solidFill>
                  <a:srgbClr val="1B1B1B"/>
                </a:solidFill>
                <a:effectLst/>
                <a:latin typeface="Open Sans" panose="020B0606030504020204" pitchFamily="34" charset="0"/>
              </a:rPr>
              <a:t>W Dzienniku Ustaw 7 lutego 2023 r. zostało opublikowane rozporządzenie w sprawie tzw. programu azotanowego. Zmiany obejmują m.in. elastyczny termin wiosennego nawożenia czy sposób obliczania dawek nawozów azotowych.</a:t>
            </a:r>
          </a:p>
          <a:p>
            <a:pPr marL="0" indent="0">
              <a:buNone/>
            </a:pPr>
            <a:endParaRPr lang="pl-PL" sz="1300" b="1" i="0" u="sng" dirty="0">
              <a:solidFill>
                <a:srgbClr val="006800"/>
              </a:solidFill>
              <a:effectLst/>
              <a:latin typeface="Open Sans" panose="020B0606030504020204" pitchFamily="34" charset="0"/>
            </a:endParaRPr>
          </a:p>
          <a:p>
            <a:pPr marL="0" indent="0">
              <a:buNone/>
            </a:pPr>
            <a:r>
              <a:rPr lang="pl-PL" sz="1300" b="1" i="0" dirty="0">
                <a:effectLst/>
              </a:rPr>
              <a:t>Nowe zasady obejmują:</a:t>
            </a:r>
          </a:p>
          <a:p>
            <a:r>
              <a:rPr lang="pl-PL" sz="1300" i="0" dirty="0">
                <a:effectLst/>
              </a:rPr>
              <a:t>możliwość zastosowania elastycznego terminu wiosennego nawożenia;</a:t>
            </a:r>
          </a:p>
          <a:p>
            <a:r>
              <a:rPr lang="pl-PL" sz="1300" i="0" dirty="0">
                <a:effectLst/>
              </a:rPr>
              <a:t>aktualizację wskaźników produkcji nawozów naturalnych i zawartego w nich azotu;</a:t>
            </a:r>
          </a:p>
          <a:p>
            <a:r>
              <a:rPr lang="pl-PL" sz="1300" i="0" dirty="0">
                <a:effectLst/>
              </a:rPr>
              <a:t>nowy sposób obliczania maksymalnych dawek nawozów azotowych;</a:t>
            </a:r>
          </a:p>
          <a:p>
            <a:r>
              <a:rPr lang="pl-PL" sz="1300" i="0" dirty="0">
                <a:effectLst/>
              </a:rPr>
              <a:t>dodanie równoważników nawozowych dla ścieków i osadów ściekowych.</a:t>
            </a:r>
          </a:p>
          <a:p>
            <a:pPr marL="0" indent="0">
              <a:buNone/>
            </a:pPr>
            <a:endParaRPr lang="pl-PL" sz="1300" b="1" u="sng" dirty="0">
              <a:solidFill>
                <a:srgbClr val="006800"/>
              </a:solidFill>
            </a:endParaRPr>
          </a:p>
          <a:p>
            <a:pPr marL="0" indent="0" algn="just">
              <a:buNone/>
            </a:pPr>
            <a:endParaRPr lang="pl-PL" sz="1400" dirty="0">
              <a:solidFill>
                <a:srgbClr val="006800"/>
              </a:solidFill>
            </a:endParaRP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i="0" u="none" strike="noStrike" baseline="0" dirty="0"/>
          </a:p>
          <a:p>
            <a:pPr marL="0" indent="0" algn="just">
              <a:buNone/>
            </a:pPr>
            <a:endParaRPr lang="pl-PL" sz="1400" b="1" i="0" u="none" strike="noStrike" baseline="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pl-PL" sz="1400" b="0" i="0" u="none" strike="noStrike" baseline="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25617FB-ADBB-62D8-EECD-7DB622DA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469154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wymogi SMR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7524" y="760984"/>
            <a:ext cx="8568952" cy="4536504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u="sng" dirty="0"/>
              <a:t>SMR 2: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600"/>
                </a:solidFill>
              </a:rPr>
              <a:t>Ochrona wód przed zanieczyszczeniami spowodowanymi przez azotany pochodzenia rolniczego</a:t>
            </a: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r>
              <a:rPr lang="pl-PL" sz="1300" b="1" dirty="0"/>
              <a:t>Elastyczny termin wiosennego nawożenia</a:t>
            </a:r>
          </a:p>
          <a:p>
            <a:pPr marL="0" indent="0">
              <a:buNone/>
            </a:pPr>
            <a:r>
              <a:rPr lang="pl-PL" sz="1300" i="0" dirty="0">
                <a:effectLst/>
              </a:rPr>
              <a:t>Odpowiednio dobrany termin stosowania nawozów zawierających azot jest istotnym czynnikiem wpływającym na plonotwórczość roślin. Ma to kluczowe znaczenie dla produkcji roślinnej, aby można było uzyskać wysokie plony, a jednocześnie nie dopuścić do strat w obrębie tego makroskładnika.</a:t>
            </a:r>
          </a:p>
          <a:p>
            <a:pPr marL="0" indent="0">
              <a:buNone/>
            </a:pPr>
            <a:r>
              <a:rPr lang="pl-PL" sz="1300" i="0" dirty="0">
                <a:effectLst/>
              </a:rPr>
              <a:t>Nawożenie w nieodpowiednim terminie i nieodpowiedniej dawce jest nie tylko zagrożeniem dla środowiska, ale przede wszystkim zwiększa koszty, które ponosi rolnik.</a:t>
            </a:r>
          </a:p>
          <a:p>
            <a:pPr marL="0" indent="0">
              <a:buNone/>
            </a:pPr>
            <a:endParaRPr lang="pl-PL" sz="1300" dirty="0"/>
          </a:p>
          <a:p>
            <a:pPr marL="0" indent="0">
              <a:buNone/>
            </a:pPr>
            <a:r>
              <a:rPr lang="pl-PL" sz="1300" b="1" dirty="0"/>
              <a:t>Możliwość stosowania nawozów już w lutym</a:t>
            </a:r>
            <a:endParaRPr lang="pl-PL" sz="1300" i="0" dirty="0">
              <a:effectLst/>
            </a:endParaRPr>
          </a:p>
          <a:p>
            <a:pPr algn="l" fontAlgn="base"/>
            <a:r>
              <a:rPr lang="pl-PL" sz="1300" dirty="0"/>
              <a:t>Aktualizacja programu azotanowego wprowadza możliwość stosowania nawozów wcześniej, czyli w okresie od 1. do ostatniego dnia lutego, jeżeli nastąpi przejście średniej temperatury powietrza przez próg: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l-PL" sz="1300" dirty="0"/>
              <a:t>3 °C w przypadku roślin zasianych jesienią, upraw trwałych, upraw wieloletnich i trwałych użytków zielonych;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l-PL" sz="1300" dirty="0"/>
              <a:t>5 °C w przypadku pozostałych upraw.</a:t>
            </a:r>
          </a:p>
          <a:p>
            <a:pPr marL="0" indent="0">
              <a:buNone/>
            </a:pPr>
            <a:endParaRPr lang="pl-PL" sz="1300" dirty="0"/>
          </a:p>
          <a:p>
            <a:pPr marL="0" indent="0">
              <a:buNone/>
            </a:pPr>
            <a:r>
              <a:rPr lang="pl-PL" sz="1300" dirty="0"/>
              <a:t>Jako przejście przez próg danej temperatury należy wskazać termin, w którym: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300" dirty="0"/>
              <a:t>przez 5 dni następujących po sobie, każdego dnia średnia dobowa temperatura powietrza przekroczyła 3 °C lub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300" dirty="0"/>
              <a:t>w którym przez 5 dni następujących po sobie, każdego dnia średnia dobowa temperatura powietrza przekroczyła 5 °C.</a:t>
            </a:r>
          </a:p>
          <a:p>
            <a:pPr marL="0" indent="0" algn="l" fontAlgn="base">
              <a:buNone/>
            </a:pPr>
            <a:endParaRPr lang="pl-PL" sz="1300" dirty="0"/>
          </a:p>
          <a:p>
            <a:pPr marL="0" indent="0">
              <a:buNone/>
            </a:pPr>
            <a:endParaRPr lang="pl-PL" sz="1300" i="0" dirty="0">
              <a:effectLst/>
            </a:endParaRPr>
          </a:p>
          <a:p>
            <a:pPr marL="0" indent="0">
              <a:buNone/>
            </a:pPr>
            <a:endParaRPr lang="pl-PL" sz="1300" b="1" u="sng" dirty="0">
              <a:solidFill>
                <a:srgbClr val="006800"/>
              </a:solidFill>
            </a:endParaRPr>
          </a:p>
          <a:p>
            <a:pPr marL="0" indent="0" algn="just">
              <a:buNone/>
            </a:pPr>
            <a:endParaRPr lang="pl-PL" sz="1400" dirty="0">
              <a:solidFill>
                <a:srgbClr val="006800"/>
              </a:solidFill>
            </a:endParaRP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i="0" u="none" strike="noStrike" baseline="0" dirty="0"/>
          </a:p>
          <a:p>
            <a:pPr marL="0" indent="0" algn="just">
              <a:buNone/>
            </a:pPr>
            <a:endParaRPr lang="pl-PL" sz="1400" b="1" i="0" u="none" strike="noStrike" baseline="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pl-PL" sz="1400" b="0" i="0" u="none" strike="noStrike" baseline="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25617FB-ADBB-62D8-EECD-7DB622DA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316498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wymogi SMR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7524" y="760984"/>
            <a:ext cx="8568952" cy="4536504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u="sng" dirty="0"/>
              <a:t>SMR 2: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600"/>
                </a:solidFill>
              </a:rPr>
              <a:t>Ochrona wód przed zanieczyszczeniami spowodowanymi przez azotany pochodzenia rolniczego</a:t>
            </a:r>
          </a:p>
          <a:p>
            <a:pPr marL="0" indent="0">
              <a:buNone/>
            </a:pPr>
            <a:endParaRPr lang="pl-PL" sz="1400" dirty="0"/>
          </a:p>
          <a:p>
            <a:pPr marL="0" indent="0" algn="l" fontAlgn="base">
              <a:buNone/>
            </a:pPr>
            <a:endParaRPr lang="pl-PL" sz="1300" dirty="0"/>
          </a:p>
          <a:p>
            <a:pPr marL="0" indent="0" algn="l" fontAlgn="base">
              <a:buNone/>
            </a:pPr>
            <a:r>
              <a:rPr lang="pl-PL" sz="1300" b="1" dirty="0"/>
              <a:t>Wykaz powiatów</a:t>
            </a:r>
          </a:p>
          <a:p>
            <a:pPr marL="0" indent="0" algn="l" fontAlgn="base">
              <a:buNone/>
            </a:pPr>
            <a:r>
              <a:rPr lang="pl-PL" sz="1300" b="0" i="0" dirty="0">
                <a:solidFill>
                  <a:srgbClr val="1B1B1B"/>
                </a:solidFill>
                <a:effectLst/>
              </a:rPr>
              <a:t>Wykaz powiatów, w których nastąpiło przejście średniej dobowej temperatury powietrza przez próg 3 °C i powiatów, w których nastąpiło przejście średniej dobowej temperatury powietrza przez próg 5 °C, będzie publikowany codziennie, od 1 do ostatniego dnia lutego, na stronie internetowej Instytutu Meteorologii i Gospodarki Wodnej – Państwowego Instytutu Badawczego, pod adresem:  </a:t>
            </a:r>
            <a:r>
              <a:rPr lang="pl-PL" sz="1300" b="0" i="0" u="sng" dirty="0">
                <a:solidFill>
                  <a:srgbClr val="0052A5"/>
                </a:solidFill>
                <a:effectLst/>
                <a:hlinkClick r:id="rId2"/>
              </a:rPr>
              <a:t>https://agrometeo.imgw.pl/kryterium_wczesniejszego_terminu_nawozenia</a:t>
            </a:r>
            <a:r>
              <a:rPr lang="pl-PL" sz="1300" b="0" i="0" dirty="0">
                <a:solidFill>
                  <a:srgbClr val="1B1B1B"/>
                </a:solidFill>
                <a:effectLst/>
              </a:rPr>
              <a:t>.</a:t>
            </a:r>
          </a:p>
          <a:p>
            <a:pPr marL="0" indent="0" algn="l" fontAlgn="base">
              <a:buNone/>
            </a:pPr>
            <a:endParaRPr lang="pl-PL" sz="1300" dirty="0"/>
          </a:p>
          <a:p>
            <a:pPr marL="0" indent="0">
              <a:buNone/>
            </a:pPr>
            <a:endParaRPr lang="pl-PL" sz="1300" i="0" dirty="0">
              <a:effectLst/>
            </a:endParaRPr>
          </a:p>
          <a:p>
            <a:pPr marL="0" indent="0">
              <a:buNone/>
            </a:pPr>
            <a:r>
              <a:rPr lang="pl-PL" sz="1300" b="1" dirty="0"/>
              <a:t>Szczegóły</a:t>
            </a:r>
          </a:p>
          <a:p>
            <a:pPr marL="0" indent="0" algn="l" fontAlgn="base">
              <a:buNone/>
            </a:pPr>
            <a:r>
              <a:rPr lang="pl-PL" sz="1300" dirty="0">
                <a:solidFill>
                  <a:srgbClr val="1B1B1B"/>
                </a:solidFill>
              </a:rPr>
              <a:t>Więcej informacji nt. interpretacji przepisów programu </a:t>
            </a:r>
            <a:br>
              <a:rPr lang="pl-PL" sz="1300" dirty="0">
                <a:solidFill>
                  <a:srgbClr val="1B1B1B"/>
                </a:solidFill>
              </a:rPr>
            </a:br>
            <a:r>
              <a:rPr lang="pl-PL" sz="1300" dirty="0">
                <a:solidFill>
                  <a:srgbClr val="1B1B1B"/>
                </a:solidFill>
              </a:rPr>
              <a:t>azotanowego można znaleźć w pytaniach i odpowiedziach </a:t>
            </a:r>
            <a:br>
              <a:rPr lang="pl-PL" sz="1300" dirty="0">
                <a:solidFill>
                  <a:srgbClr val="1B1B1B"/>
                </a:solidFill>
              </a:rPr>
            </a:br>
            <a:r>
              <a:rPr lang="pl-PL" sz="1300" dirty="0">
                <a:solidFill>
                  <a:srgbClr val="1B1B1B"/>
                </a:solidFill>
              </a:rPr>
              <a:t>przygotowanych przez wiodące w sprawie Ministerstwo Infrastruktury. </a:t>
            </a:r>
            <a:br>
              <a:rPr lang="pl-PL" sz="1300" dirty="0">
                <a:solidFill>
                  <a:srgbClr val="1B1B1B"/>
                </a:solidFill>
              </a:rPr>
            </a:br>
            <a:r>
              <a:rPr lang="pl-PL" sz="1300" dirty="0">
                <a:solidFill>
                  <a:srgbClr val="1B1B1B"/>
                </a:solidFill>
              </a:rPr>
              <a:t>Są one dostępne pod adresem: </a:t>
            </a:r>
          </a:p>
          <a:p>
            <a:pPr marL="0" indent="0" algn="l" fontAlgn="base">
              <a:buNone/>
            </a:pPr>
            <a:r>
              <a:rPr lang="pl-PL" sz="1300" dirty="0">
                <a:solidFill>
                  <a:srgbClr val="1B1B1B"/>
                </a:solidFill>
              </a:rPr>
              <a:t> </a:t>
            </a:r>
            <a:r>
              <a:rPr lang="pl-PL" sz="1300" b="0" i="0" u="sng" dirty="0">
                <a:solidFill>
                  <a:srgbClr val="0052A5"/>
                </a:solidFill>
                <a:effectLst/>
                <a:hlinkClick r:id="rId3"/>
              </a:rPr>
              <a:t>https://www.gov.pl/web/infrastruktura/pytania-i-odpowiedzi-do-programu-azotanowego</a:t>
            </a:r>
            <a:r>
              <a:rPr lang="pl-PL" sz="1300" b="0" i="0" dirty="0">
                <a:solidFill>
                  <a:srgbClr val="1B1B1B"/>
                </a:solidFill>
                <a:effectLst/>
              </a:rPr>
              <a:t>.</a:t>
            </a:r>
          </a:p>
          <a:p>
            <a:pPr marL="0" indent="0">
              <a:buNone/>
            </a:pPr>
            <a:endParaRPr lang="pl-PL" sz="1300" b="1" u="sng" dirty="0">
              <a:solidFill>
                <a:srgbClr val="006800"/>
              </a:solidFill>
            </a:endParaRPr>
          </a:p>
          <a:p>
            <a:pPr marL="0" indent="0" algn="just">
              <a:buNone/>
            </a:pPr>
            <a:endParaRPr lang="pl-PL" sz="1400" dirty="0">
              <a:solidFill>
                <a:srgbClr val="006800"/>
              </a:solidFill>
            </a:endParaRP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i="0" u="none" strike="noStrike" baseline="0" dirty="0"/>
          </a:p>
          <a:p>
            <a:pPr marL="0" indent="0" algn="just">
              <a:buNone/>
            </a:pPr>
            <a:endParaRPr lang="pl-PL" sz="1400" b="1" i="0" u="none" strike="noStrike" baseline="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pl-PL" sz="1400" b="0" i="0" u="none" strike="noStrike" baseline="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25617FB-ADBB-62D8-EECD-7DB622DA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1028" name="Picture 4" descr="Program azotanowy do zmiany. Zakończyły się konsultacje społeczne | Strefa  Agro">
            <a:extLst>
              <a:ext uri="{FF2B5EF4-FFF2-40B4-BE49-F238E27FC236}">
                <a16:creationId xmlns:a16="http://schemas.microsoft.com/office/drawing/2014/main" id="{766437FE-0F36-5B06-5F4F-94E96EE3A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289548"/>
            <a:ext cx="2303276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307114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1046821" y="445796"/>
          <a:ext cx="7050358" cy="5019064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379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9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38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5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37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44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0028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22954">
                <a:tc gridSpan="8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</a:rPr>
                        <a:t> </a:t>
                      </a:r>
                      <a:endParaRPr lang="pl-PL" sz="800" dirty="0">
                        <a:effectLst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effectLst/>
                        </a:rPr>
                        <a:t>Minimalne odległości stosowania nawozów (N) na gruntach rolnych od brzegu</a:t>
                      </a:r>
                      <a:r>
                        <a:rPr lang="pl-PL" sz="1300" dirty="0">
                          <a:effectLst/>
                        </a:rPr>
                        <a:t>:</a:t>
                      </a:r>
                      <a:endParaRPr lang="pl-PL" sz="1500" dirty="0">
                        <a:effectLst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</a:rPr>
                        <a:t> </a:t>
                      </a:r>
                      <a:endParaRPr lang="pl-PL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888" marR="16888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5933">
                <a:tc gridSpan="2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</a:rPr>
                        <a:t> </a:t>
                      </a:r>
                      <a:endParaRPr lang="pl-PL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888" marR="16888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0265" marR="202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jezior i zbiorników</a:t>
                      </a:r>
                      <a:br>
                        <a:rPr lang="pl-PL" sz="1000" dirty="0">
                          <a:effectLst/>
                        </a:rPr>
                      </a:br>
                      <a:r>
                        <a:rPr lang="pl-PL" sz="1000" dirty="0">
                          <a:effectLst/>
                        </a:rPr>
                        <a:t>o powierzchni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effectLst/>
                        </a:rPr>
                        <a:t>do 50 ha</a:t>
                      </a:r>
                      <a:endParaRPr lang="pl-PL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888" marR="16888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cieków wodnych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888" marR="16888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rowów z wyłączeniem rowów o szerokości do 5 m*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888" marR="16888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kanałów</a:t>
                      </a:r>
                      <a:br>
                        <a:rPr lang="pl-PL" sz="1000" dirty="0">
                          <a:effectLst/>
                        </a:rPr>
                      </a:br>
                      <a:r>
                        <a:rPr lang="pl-PL" sz="1000" dirty="0">
                          <a:effectLst/>
                        </a:rPr>
                        <a:t>w rozumieniu ustawy Prawo wodne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888" marR="16888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199">
                <a:tc gridSpan="2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300" dirty="0">
                          <a:effectLst/>
                        </a:rPr>
                        <a:t>Nawozy</a:t>
                      </a:r>
                      <a:br>
                        <a:rPr lang="pl-PL" sz="1300" dirty="0">
                          <a:effectLst/>
                        </a:rPr>
                      </a:br>
                      <a:r>
                        <a:rPr lang="pl-PL" sz="1300" dirty="0">
                          <a:effectLst/>
                        </a:rPr>
                        <a:t>z wyłączeniem gnojowicy</a:t>
                      </a:r>
                      <a:endParaRPr lang="pl-PL" sz="15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888" marR="16888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pl-PL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0265" marR="202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effectLst/>
                        </a:rPr>
                        <a:t>5 m</a:t>
                      </a:r>
                      <a:endParaRPr lang="pl-PL" sz="1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888" marR="16888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effectLst/>
                        </a:rPr>
                        <a:t>5 m</a:t>
                      </a:r>
                      <a:endParaRPr lang="pl-PL" sz="1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888" marR="16888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effectLst/>
                        </a:rPr>
                        <a:t>5 m</a:t>
                      </a:r>
                      <a:endParaRPr lang="pl-PL" sz="1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888" marR="16888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effectLst/>
                        </a:rPr>
                        <a:t>5 m</a:t>
                      </a:r>
                      <a:endParaRPr lang="pl-PL" sz="1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888" marR="16888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3081">
                <a:tc gridSpan="2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 </a:t>
                      </a:r>
                      <a:endParaRPr lang="pl-PL" sz="1200" dirty="0">
                        <a:effectLst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300" dirty="0">
                          <a:effectLst/>
                        </a:rPr>
                        <a:t>Gnojowica</a:t>
                      </a:r>
                      <a:endParaRPr lang="pl-PL" sz="1500" dirty="0">
                        <a:effectLst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 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888" marR="16888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pl-PL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0265" marR="202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500">
                          <a:effectLst/>
                        </a:rPr>
                        <a:t>10 m</a:t>
                      </a:r>
                      <a:endParaRPr lang="pl-PL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888" marR="16888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500">
                          <a:effectLst/>
                        </a:rPr>
                        <a:t>10 m</a:t>
                      </a:r>
                      <a:endParaRPr lang="pl-PL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888" marR="16888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effectLst/>
                        </a:rPr>
                        <a:t>10 m</a:t>
                      </a:r>
                      <a:endParaRPr lang="pl-PL" sz="1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888" marR="16888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effectLst/>
                        </a:rPr>
                        <a:t>10 m</a:t>
                      </a:r>
                      <a:endParaRPr lang="pl-PL" sz="1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888" marR="16888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8499">
                <a:tc gridSpan="8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 </a:t>
                      </a:r>
                      <a:endParaRPr lang="pl-PL" sz="1300" dirty="0">
                        <a:effectLst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effectLst/>
                        </a:rPr>
                        <a:t>Minimalne odległości stosowania nawozów na gruntach rolnych od:</a:t>
                      </a:r>
                      <a:endParaRPr lang="pl-PL" sz="1700" dirty="0">
                        <a:effectLst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</a:rPr>
                        <a:t> </a:t>
                      </a:r>
                      <a:endParaRPr lang="pl-PL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888" marR="16888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5933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 </a:t>
                      </a:r>
                      <a:endParaRPr lang="pl-PL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888" marR="16888" marT="0" marB="0"/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effectLst/>
                        </a:rPr>
                        <a:t>brzegu jezior i zbiorników wodnych o powierzchni </a:t>
                      </a:r>
                      <a:r>
                        <a:rPr lang="pl-PL" sz="1000" b="1" kern="1200" dirty="0">
                          <a:effectLst/>
                        </a:rPr>
                        <a:t>powyżej 50 ha</a:t>
                      </a:r>
                      <a:endParaRPr lang="pl-PL" sz="1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888" marR="16888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pl-PL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0265" marR="20265" marT="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effectLst/>
                        </a:rPr>
                        <a:t>ujęć wody**</a:t>
                      </a:r>
                      <a:endParaRPr lang="pl-PL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888" marR="16888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pl-PL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0265" marR="20265" marT="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effectLst/>
                        </a:rPr>
                        <a:t>obszarów morskiego pasa nadbrzeżnego</a:t>
                      </a:r>
                      <a:endParaRPr lang="pl-PL" sz="1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888" marR="16888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36465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</a:rPr>
                        <a:t> </a:t>
                      </a:r>
                      <a:endParaRPr lang="pl-PL" sz="800" dirty="0">
                        <a:effectLst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Wszystkie rodzaje nawozów</a:t>
                      </a:r>
                      <a:endParaRPr lang="pl-PL" sz="1300" dirty="0">
                        <a:effectLst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700" dirty="0">
                          <a:effectLst/>
                        </a:rPr>
                        <a:t> </a:t>
                      </a:r>
                      <a:endParaRPr lang="pl-PL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888" marR="16888" marT="0" marB="0"/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500" kern="1200" dirty="0">
                          <a:effectLst/>
                        </a:rPr>
                        <a:t>20 m</a:t>
                      </a:r>
                      <a:endParaRPr lang="pl-PL" sz="15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888" marR="16888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pl-PL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0265" marR="20265" marT="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500" kern="1200" dirty="0">
                          <a:effectLst/>
                        </a:rPr>
                        <a:t>20 m</a:t>
                      </a:r>
                      <a:endParaRPr lang="pl-PL" sz="15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888" marR="16888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pl-PL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0265" marR="20265" marT="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l-PL" sz="1500" kern="1200" dirty="0">
                          <a:effectLst/>
                        </a:rPr>
                        <a:t>20 m</a:t>
                      </a:r>
                      <a:endParaRPr lang="pl-PL" sz="15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888" marR="16888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3519" name="Prostokąt 3"/>
          <p:cNvSpPr>
            <a:spLocks noChangeArrowheads="1"/>
          </p:cNvSpPr>
          <p:nvPr/>
        </p:nvSpPr>
        <p:spPr bwMode="auto">
          <a:xfrm>
            <a:off x="1152261" y="5437188"/>
            <a:ext cx="7229739" cy="293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1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** jeżeli nie ustanowiono strefy ochronnej  na podstawie  przepisów ustawy – Prawo wodne z dnia 01.07.2017</a:t>
            </a:r>
          </a:p>
        </p:txBody>
      </p:sp>
      <p:sp>
        <p:nvSpPr>
          <p:cNvPr id="64544" name="Symbol zastępczy numeru slajdu 3"/>
          <p:cNvSpPr>
            <a:spLocks noGrp="1"/>
          </p:cNvSpPr>
          <p:nvPr>
            <p:ph type="sldNum" sz="quarter" idx="429496729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1778C6-D635-4207-88AC-D0B1B8038FB6}" type="slidenum">
              <a:rPr kumimoji="0" lang="pl-PL" altLang="pl-P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wymogi SMR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1892" y="788228"/>
            <a:ext cx="8147248" cy="4536504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u="sng" dirty="0"/>
              <a:t>SMR 3: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600"/>
                </a:solidFill>
              </a:rPr>
              <a:t>Ochrona dzikiego ptactwa</a:t>
            </a:r>
          </a:p>
          <a:p>
            <a:pPr marL="0" indent="0">
              <a:buNone/>
            </a:pPr>
            <a:endParaRPr lang="pl-PL" sz="1400" dirty="0"/>
          </a:p>
          <a:p>
            <a:pPr marL="0" indent="0" algn="just">
              <a:buNone/>
            </a:pPr>
            <a:r>
              <a:rPr lang="pl-PL" sz="1400" b="1" u="sng" dirty="0">
                <a:solidFill>
                  <a:srgbClr val="006800"/>
                </a:solidFill>
              </a:rPr>
              <a:t>Dyrektywa Ptasia</a:t>
            </a:r>
          </a:p>
          <a:p>
            <a:pPr algn="just"/>
            <a:r>
              <a:rPr lang="pl-PL" sz="1400" dirty="0"/>
              <a:t>Dyrektywa Ptasia Unii Europejskiej została przyjęta w roku 1979, jako odpowiedź na alarmujące informacje o zmniejszaniu się liczby gatunków ptaków zasiedlających różne tereny Europy oraz kurczeniu się populacji wielu europejskich gatunków.</a:t>
            </a:r>
          </a:p>
          <a:p>
            <a:pPr algn="just"/>
            <a:r>
              <a:rPr lang="pl-PL" sz="1400" dirty="0"/>
              <a:t>Jej podstawowe cele to ochrona i zachowanie wszystkich populacji ptaków naturalnie występujących </a:t>
            </a:r>
            <a:br>
              <a:rPr lang="pl-PL" sz="1400" dirty="0"/>
            </a:br>
            <a:r>
              <a:rPr lang="pl-PL" sz="1400" dirty="0"/>
              <a:t>w stanie dzikim w Unii Europejskiej, prawne uregulowanie zasad handlu i pozyskania ptaków łownych oraz przeciwdziałanie  ich chwytaniu i zabijaniu.</a:t>
            </a:r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r>
              <a:rPr lang="pl-PL" sz="1400" b="1" u="sng" dirty="0">
                <a:solidFill>
                  <a:srgbClr val="006800"/>
                </a:solidFill>
              </a:rPr>
              <a:t>Natura 2000 – program sieci obszarów objętych ochroną przyrody na terytorium Unii Europejskiej</a:t>
            </a:r>
            <a:endParaRPr lang="pl-PL" sz="1400" dirty="0"/>
          </a:p>
          <a:p>
            <a:pPr marL="0" indent="0" algn="just">
              <a:buNone/>
            </a:pPr>
            <a:r>
              <a:rPr lang="pl-PL" sz="1400" dirty="0"/>
              <a:t>Sieć Natura 2000 tworzą trzy typy obszarów objętych specjalną ochroną:</a:t>
            </a:r>
          </a:p>
          <a:p>
            <a:pPr algn="just"/>
            <a:r>
              <a:rPr lang="pl-PL" sz="1400" dirty="0"/>
              <a:t>Specjalne obszary ochrony siedlisk (SOO);</a:t>
            </a:r>
          </a:p>
          <a:p>
            <a:pPr algn="just"/>
            <a:r>
              <a:rPr lang="pl-PL" sz="1400" dirty="0"/>
              <a:t>Obszary specjalnej ochrony ptaków (OSO) - utworzone zostały celem ochrony terenów, szczególnie cennych przyrodniczo z uwagi na występujące i bytujące tam ptaki;</a:t>
            </a:r>
          </a:p>
          <a:p>
            <a:pPr algn="just"/>
            <a:r>
              <a:rPr lang="pl-PL" sz="1400" dirty="0"/>
              <a:t>Obszary mające znaczenie dla Wspólnoty.</a:t>
            </a:r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300" dirty="0"/>
          </a:p>
          <a:p>
            <a:pPr marL="0" indent="0" algn="just">
              <a:buNone/>
            </a:pPr>
            <a:endParaRPr lang="pl-PL" sz="1400" dirty="0">
              <a:solidFill>
                <a:srgbClr val="006800"/>
              </a:solidFill>
            </a:endParaRP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i="0" u="none" strike="noStrike" baseline="0" dirty="0"/>
          </a:p>
          <a:p>
            <a:pPr marL="0" indent="0" algn="just">
              <a:buNone/>
            </a:pPr>
            <a:endParaRPr lang="pl-PL" sz="1400" b="1" i="0" u="none" strike="noStrike" baseline="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pl-PL" sz="1400" b="0" i="0" u="none" strike="noStrike" baseline="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34B4109-70E5-B4C2-AE34-93A89B7B9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558169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wymogi SMR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8376" y="697260"/>
            <a:ext cx="8147248" cy="4536504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u="sng" dirty="0"/>
              <a:t>SMR 3: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600"/>
                </a:solidFill>
              </a:rPr>
              <a:t>Ochrona dzikiego ptactwa</a:t>
            </a:r>
          </a:p>
          <a:p>
            <a:pPr marL="0" indent="0">
              <a:buNone/>
            </a:pPr>
            <a:endParaRPr lang="pl-PL" sz="1400" dirty="0"/>
          </a:p>
          <a:p>
            <a:pPr marL="0" indent="0" algn="just">
              <a:buNone/>
            </a:pPr>
            <a:r>
              <a:rPr lang="pl-PL" sz="1400" b="1" u="sng" dirty="0">
                <a:solidFill>
                  <a:srgbClr val="006800"/>
                </a:solidFill>
              </a:rPr>
              <a:t>Obowiązki rolników w zakresie ochrony dzikiego ptactwa:</a:t>
            </a:r>
          </a:p>
          <a:p>
            <a:pPr marL="0" indent="0" algn="just">
              <a:buNone/>
            </a:pPr>
            <a:r>
              <a:rPr lang="pl-PL" sz="1400" dirty="0"/>
              <a:t>Ochrona dzikiego ptactwa dotyczy zarówno obszarów Natury 2000 , jak i całego kraju.  </a:t>
            </a:r>
          </a:p>
          <a:p>
            <a:pPr marL="0" indent="0" algn="just">
              <a:buNone/>
            </a:pPr>
            <a:r>
              <a:rPr lang="pl-PL" sz="1400" u="sng" dirty="0"/>
              <a:t>Na obszarze całego kraju </a:t>
            </a:r>
            <a:r>
              <a:rPr lang="pl-PL" sz="1400" dirty="0"/>
              <a:t>obowiązuje zakaz niszczenia siedlisk i ostoi będących obszarem rozrodu, wychowu młodych, odpoczynku, migracji lub żerowania ptaków podlegających ochronie.</a:t>
            </a:r>
          </a:p>
          <a:p>
            <a:pPr marL="0" indent="0" algn="just">
              <a:buNone/>
            </a:pPr>
            <a:endParaRPr lang="pl-PL" sz="1400" dirty="0"/>
          </a:p>
          <a:p>
            <a:pPr marL="0" indent="0">
              <a:buNone/>
            </a:pPr>
            <a:r>
              <a:rPr lang="pl-PL" sz="1400" b="1" u="sng" dirty="0">
                <a:solidFill>
                  <a:srgbClr val="006800"/>
                </a:solidFill>
              </a:rPr>
              <a:t>Obowiązki rolników w zakresie ochrony dzikiego ptactwa na obszarach Natura 2000:</a:t>
            </a:r>
          </a:p>
          <a:p>
            <a:pPr algn="just"/>
            <a:r>
              <a:rPr lang="pl-PL" sz="1400" dirty="0"/>
              <a:t>przestrzeganie wymagań obligatoryjnych wynikających </a:t>
            </a:r>
            <a:r>
              <a:rPr lang="pl-PL" sz="1400" u="sng" dirty="0"/>
              <a:t>z planów zadań ochronnych albo planów ochrony </a:t>
            </a:r>
            <a:r>
              <a:rPr lang="pl-PL" sz="1400" dirty="0"/>
              <a:t>w zakresie dotyczącym gatunków ptaków objętych ochroną (dyrektywa ptasia)</a:t>
            </a:r>
          </a:p>
          <a:p>
            <a:pPr algn="just"/>
            <a:r>
              <a:rPr lang="pl-PL" sz="1400" u="sng" dirty="0"/>
              <a:t>bez stosownego pozwolenia zabronione jest  </a:t>
            </a:r>
            <a:r>
              <a:rPr lang="pl-PL" sz="1400" dirty="0"/>
              <a:t>podejmowania działań mogących, osobno lub w połączeniu z innymi działaniami, znacząco negatywnie oddziaływać </a:t>
            </a:r>
            <a:r>
              <a:rPr lang="pl-PL" sz="1400" u="sng" dirty="0"/>
              <a:t>na cele ochrony obszaru Natura 2000</a:t>
            </a:r>
          </a:p>
          <a:p>
            <a:pPr algn="just"/>
            <a:r>
              <a:rPr lang="pl-PL" sz="1400" dirty="0"/>
              <a:t>w strefach ochrony ostoi miejsc rozrodu i regularnego przebywania ptaków zabronione jest (poza sytuacjami, gdy Regionalny Dyrektor Ochrony Środowiska wydał zezwolenie):</a:t>
            </a:r>
          </a:p>
          <a:p>
            <a:pPr marL="0" indent="0" algn="just">
              <a:buNone/>
            </a:pPr>
            <a:r>
              <a:rPr lang="pl-PL" sz="1100" dirty="0"/>
              <a:t>           - wycinanie drzew lub krzewów;</a:t>
            </a:r>
          </a:p>
          <a:p>
            <a:pPr marL="0" indent="0" algn="just">
              <a:buNone/>
            </a:pPr>
            <a:r>
              <a:rPr lang="pl-PL" sz="1100" dirty="0"/>
              <a:t>           - dokonywania zmian stosunków wodnych, jeżeli nie jest to związane z potrzebą ochrony poszczególnych gatunków; </a:t>
            </a:r>
          </a:p>
          <a:p>
            <a:pPr marL="0" indent="0" algn="just">
              <a:buNone/>
            </a:pPr>
            <a:r>
              <a:rPr lang="pl-PL" sz="1100" dirty="0"/>
              <a:t>           - wznoszenia obiektów, instalacji i urządzeń. </a:t>
            </a:r>
            <a:endParaRPr lang="pl-PL" sz="1200" dirty="0"/>
          </a:p>
          <a:p>
            <a:pPr marL="0" indent="0">
              <a:buNone/>
            </a:pPr>
            <a:endParaRPr lang="pl-PL" sz="1400" b="1" u="sng" dirty="0">
              <a:solidFill>
                <a:srgbClr val="006800"/>
              </a:solidFill>
            </a:endParaRPr>
          </a:p>
          <a:p>
            <a:pPr marL="0" indent="0" algn="just">
              <a:buNone/>
            </a:pPr>
            <a:endParaRPr lang="pl-PL" sz="1400" b="1" u="sng" dirty="0">
              <a:solidFill>
                <a:srgbClr val="006800"/>
              </a:solidFill>
            </a:endParaRPr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300" dirty="0"/>
          </a:p>
          <a:p>
            <a:pPr marL="0" indent="0" algn="just">
              <a:buNone/>
            </a:pPr>
            <a:endParaRPr lang="pl-PL" sz="1400" dirty="0">
              <a:solidFill>
                <a:srgbClr val="006800"/>
              </a:solidFill>
            </a:endParaRP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i="0" u="none" strike="noStrike" baseline="0" dirty="0"/>
          </a:p>
          <a:p>
            <a:pPr marL="0" indent="0" algn="just">
              <a:buNone/>
            </a:pPr>
            <a:endParaRPr lang="pl-PL" sz="1400" b="1" i="0" u="none" strike="noStrike" baseline="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pl-PL" sz="1400" b="0" i="0" u="none" strike="noStrike" baseline="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31781FA-B8B3-09C0-83D7-9CAEFCF08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992925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wymogi SMR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8376" y="767118"/>
            <a:ext cx="8147248" cy="4536504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u="sng" dirty="0"/>
              <a:t>SMR 4: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600"/>
                </a:solidFill>
              </a:rPr>
              <a:t>Ochrona siedlisk przyrodniczych oraz siedlisk dzikiej fauny i flory</a:t>
            </a: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r>
              <a:rPr lang="pl-PL" sz="1400" u="sng" dirty="0"/>
              <a:t>Podstawa prawna</a:t>
            </a:r>
          </a:p>
          <a:p>
            <a:pPr marL="0" indent="0" algn="just">
              <a:buNone/>
            </a:pPr>
            <a:r>
              <a:rPr lang="pl-PL" sz="1400" dirty="0"/>
              <a:t>Dyrektywa Rady 92/43/EWG z dnia 21 maja 1992 r. w sprawie ochrony siedlisk przyrodniczych oraz dzikiej fauny i flory (Dz.U. L 206 z 22.7.1992, s. 7): art. 6 ust. 1 i 2.</a:t>
            </a:r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r>
              <a:rPr lang="pl-PL" sz="1400" b="1" u="sng" dirty="0">
                <a:solidFill>
                  <a:srgbClr val="006600"/>
                </a:solidFill>
              </a:rPr>
              <a:t>Wymagania dla rolników, których gospodarstwa rolne lub ich część są położone na obszarze natura 2000:</a:t>
            </a:r>
          </a:p>
          <a:p>
            <a:pPr algn="just"/>
            <a:r>
              <a:rPr lang="pl-PL" sz="1400" dirty="0"/>
              <a:t>Przestrzega się wymogów obligatoryjnych wynikających z planów zadań ochronnych (PZO) lub planów ochrony (PO) w zakresie dotyczącym typów siedlisk przyrodniczych, gatunków zwierząt i roślin objętych ochroną*</a:t>
            </a:r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r>
              <a:rPr lang="pl-PL" sz="1400" dirty="0"/>
              <a:t>         </a:t>
            </a:r>
            <a:r>
              <a:rPr lang="pl-PL" sz="1100" dirty="0"/>
              <a:t>*Gatunki objęte ochroną zostały wymienione w załączniku nr 1-3 do rozporządzenia Ministra Środowiska </a:t>
            </a:r>
            <a:br>
              <a:rPr lang="pl-PL" sz="1100" dirty="0"/>
            </a:br>
            <a:r>
              <a:rPr lang="pl-PL" sz="1100" dirty="0"/>
              <a:t>            z dnia 13 kwietnia 2010 r. w sprawie siedlisk przyrodniczych oraz gatunków będących przedmiotem  </a:t>
            </a:r>
            <a:br>
              <a:rPr lang="pl-PL" sz="1100" dirty="0"/>
            </a:br>
            <a:r>
              <a:rPr lang="pl-PL" sz="1100" dirty="0"/>
              <a:t>            zainteresowania Wspólnoty, a także kryteriów wyboru obszarów kwalifikujących się do uznania lub </a:t>
            </a:r>
            <a:br>
              <a:rPr lang="pl-PL" sz="1100" dirty="0"/>
            </a:br>
            <a:r>
              <a:rPr lang="pl-PL" sz="1100" dirty="0"/>
              <a:t>            wyznaczenia jako obszary Natura 2000.</a:t>
            </a:r>
          </a:p>
          <a:p>
            <a:pPr marL="0" indent="0" algn="just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b="1" u="sng" dirty="0">
              <a:solidFill>
                <a:srgbClr val="006800"/>
              </a:solidFill>
            </a:endParaRPr>
          </a:p>
          <a:p>
            <a:pPr marL="0" indent="0" algn="just">
              <a:buNone/>
            </a:pPr>
            <a:endParaRPr lang="pl-PL" sz="1400" b="1" u="sng" dirty="0">
              <a:solidFill>
                <a:srgbClr val="006800"/>
              </a:solidFill>
            </a:endParaRPr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300" dirty="0"/>
          </a:p>
          <a:p>
            <a:pPr marL="0" indent="0" algn="just">
              <a:buNone/>
            </a:pPr>
            <a:endParaRPr lang="pl-PL" sz="1400" dirty="0">
              <a:solidFill>
                <a:srgbClr val="006800"/>
              </a:solidFill>
            </a:endParaRP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i="0" u="none" strike="noStrike" baseline="0" dirty="0"/>
          </a:p>
          <a:p>
            <a:pPr marL="0" indent="0" algn="just">
              <a:buNone/>
            </a:pPr>
            <a:endParaRPr lang="pl-PL" sz="1400" b="1" i="0" u="none" strike="noStrike" baseline="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pl-PL" sz="1400" b="0" i="0" u="none" strike="noStrike" baseline="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5FA706-A02E-F014-C487-5CB32F0C0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443687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wymogi SMR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1669" y="798290"/>
            <a:ext cx="8147248" cy="4536504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u="sng" dirty="0"/>
              <a:t>SMR 5: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600"/>
                </a:solidFill>
              </a:rPr>
              <a:t>Bezpieczeństwo żywności i pasz</a:t>
            </a:r>
          </a:p>
          <a:p>
            <a:pPr marL="0" indent="0">
              <a:buNone/>
            </a:pPr>
            <a:endParaRPr lang="pl-PL" sz="1400" dirty="0"/>
          </a:p>
          <a:p>
            <a:pPr marL="0" indent="0" algn="just">
              <a:buNone/>
            </a:pP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rlito"/>
              </a:rPr>
              <a:t> </a:t>
            </a:r>
            <a:endParaRPr lang="pl-PL" sz="1800" dirty="0">
              <a:effectLst/>
              <a:latin typeface="Carlito"/>
              <a:ea typeface="Carlito"/>
              <a:cs typeface="Carlito"/>
            </a:endParaRPr>
          </a:p>
          <a:p>
            <a:pPr marL="0" lvl="0" indent="0" algn="just">
              <a:buNone/>
            </a:pPr>
            <a:r>
              <a:rPr lang="pl-PL" sz="1400" dirty="0"/>
              <a:t>1. Bezpieczeństwo żywności i pasz – wymogi ogólne.</a:t>
            </a:r>
          </a:p>
          <a:p>
            <a:pPr marL="0" lvl="0" indent="0" algn="just">
              <a:buNone/>
            </a:pPr>
            <a:r>
              <a:rPr lang="pl-PL" sz="1400" dirty="0"/>
              <a:t>2. Bezpieczeństwo żywności i pasz – zasady i higiena produkcji pasz.</a:t>
            </a:r>
          </a:p>
          <a:p>
            <a:pPr marL="0" lvl="0" indent="0" algn="just">
              <a:buNone/>
            </a:pPr>
            <a:r>
              <a:rPr lang="pl-PL" sz="1400" dirty="0"/>
              <a:t>3. Bezpieczeństwo żywności i pasz – higiena produkcji produktów pochodzenia zwierzęcego:</a:t>
            </a:r>
          </a:p>
          <a:p>
            <a:pPr algn="just"/>
            <a:r>
              <a:rPr lang="pl-PL" sz="1400" dirty="0"/>
              <a:t>Wymagania weterynaryjne dla gospodarstw produkujących mleko i siarę przeznaczone do obrotu:</a:t>
            </a:r>
          </a:p>
          <a:p>
            <a:pPr marL="0" lvl="0" indent="0" algn="just">
              <a:buNone/>
            </a:pPr>
            <a:r>
              <a:rPr lang="pl-PL" sz="1400" dirty="0"/>
              <a:t>         - status zdrowotny zwierząt;</a:t>
            </a:r>
          </a:p>
          <a:p>
            <a:pPr marL="0" lvl="0" indent="0" algn="just">
              <a:buNone/>
            </a:pPr>
            <a:r>
              <a:rPr lang="pl-PL" sz="1400" dirty="0"/>
              <a:t>         - higiena pomieszczeń i wyposażenia;</a:t>
            </a:r>
          </a:p>
          <a:p>
            <a:pPr marL="0" lvl="0" indent="0" algn="just">
              <a:buNone/>
            </a:pPr>
            <a:r>
              <a:rPr lang="pl-PL" sz="1400" dirty="0"/>
              <a:t>         - warunki higieny podczas udoju i składowania.</a:t>
            </a:r>
          </a:p>
          <a:p>
            <a:r>
              <a:rPr lang="pl-PL" sz="1400" dirty="0"/>
              <a:t>Wymagania przy produkcji jaj (ogólne warunki przechowywania </a:t>
            </a:r>
            <a:br>
              <a:rPr lang="pl-PL" sz="1400" dirty="0"/>
            </a:br>
            <a:r>
              <a:rPr lang="pl-PL" sz="1400" dirty="0"/>
              <a:t>jaj w gospodarstwie do czasu sprzedaży).</a:t>
            </a:r>
          </a:p>
          <a:p>
            <a:pPr marL="0" indent="0" algn="just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b="1" u="sng" dirty="0">
              <a:solidFill>
                <a:srgbClr val="006800"/>
              </a:solidFill>
            </a:endParaRPr>
          </a:p>
          <a:p>
            <a:pPr marL="0" indent="0" algn="just">
              <a:buNone/>
            </a:pPr>
            <a:endParaRPr lang="pl-PL" sz="1400" b="1" u="sng" dirty="0">
              <a:solidFill>
                <a:srgbClr val="006800"/>
              </a:solidFill>
            </a:endParaRPr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300" dirty="0"/>
          </a:p>
          <a:p>
            <a:pPr marL="0" indent="0" algn="just">
              <a:buNone/>
            </a:pPr>
            <a:endParaRPr lang="pl-PL" sz="1400" dirty="0">
              <a:solidFill>
                <a:srgbClr val="006800"/>
              </a:solidFill>
            </a:endParaRP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i="0" u="none" strike="noStrike" baseline="0" dirty="0"/>
          </a:p>
          <a:p>
            <a:pPr marL="0" indent="0" algn="just">
              <a:buNone/>
            </a:pPr>
            <a:endParaRPr lang="pl-PL" sz="1400" b="1" i="0" u="none" strike="noStrike" baseline="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pl-PL" sz="1400" b="0" i="0" u="none" strike="noStrike" baseline="0" dirty="0"/>
          </a:p>
        </p:txBody>
      </p:sp>
      <p:pic>
        <p:nvPicPr>
          <p:cNvPr id="5122" name="Picture 2" descr="System Bezpieczeństwa Żywności HACCP – podstawowe informacje">
            <a:extLst>
              <a:ext uri="{FF2B5EF4-FFF2-40B4-BE49-F238E27FC236}">
                <a16:creationId xmlns:a16="http://schemas.microsoft.com/office/drawing/2014/main" id="{EC7FE97D-1B1D-773C-8CEB-49B7E59D2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289548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A11612F-4E0E-B522-2580-BA68782AC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104031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wymogi SMR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8376" y="767118"/>
            <a:ext cx="8147248" cy="4536504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u="sng" dirty="0"/>
              <a:t>SMR 5: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600"/>
                </a:solidFill>
              </a:rPr>
              <a:t>Bezpieczeństwo żywności i pasz</a:t>
            </a: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r>
              <a:rPr lang="pl-PL" sz="1400" b="1" u="sng" dirty="0">
                <a:solidFill>
                  <a:srgbClr val="006600"/>
                </a:solidFill>
              </a:rPr>
              <a:t>Bezpieczeństwo pasz:</a:t>
            </a:r>
          </a:p>
          <a:p>
            <a:pPr marL="0" indent="0" algn="just">
              <a:buNone/>
            </a:pPr>
            <a:r>
              <a:rPr lang="pl-PL" sz="1400" dirty="0"/>
              <a:t>Wymogi w zakresie zapewnienia bezpieczeństwa pasz dotyczą rolników produkujących i wprowadzających </a:t>
            </a:r>
            <a:br>
              <a:rPr lang="pl-PL" sz="1400" dirty="0"/>
            </a:br>
            <a:r>
              <a:rPr lang="pl-PL" sz="1400" dirty="0"/>
              <a:t>do obrotu pasze oraz zwierzęta przeznaczone do produkcji żywności.</a:t>
            </a:r>
          </a:p>
          <a:p>
            <a:pPr marL="0" indent="0" algn="just">
              <a:buNone/>
            </a:pPr>
            <a:r>
              <a:rPr lang="pl-PL" sz="1400" dirty="0"/>
              <a:t> </a:t>
            </a:r>
          </a:p>
          <a:p>
            <a:pPr marL="0" indent="0" algn="just">
              <a:buNone/>
            </a:pPr>
            <a:r>
              <a:rPr lang="pl-PL" sz="1400" u="sng" dirty="0"/>
              <a:t>Podstawowy cel:</a:t>
            </a:r>
          </a:p>
          <a:p>
            <a:pPr marL="0" indent="0" algn="just">
              <a:buNone/>
            </a:pPr>
            <a:r>
              <a:rPr lang="pl-PL" sz="1400" dirty="0"/>
              <a:t>Zapewnienie bezpieczeństwa zdrowotnego na wszystkich etapach produkcji, przetwarzania i dystrybucji pasz, począwszy od produkcji podstawowej w gospodarstwie rolnym poprzez:</a:t>
            </a:r>
          </a:p>
          <a:p>
            <a:pPr algn="just"/>
            <a:r>
              <a:rPr lang="pl-PL" sz="1400" dirty="0"/>
              <a:t>stosowanie dobrej praktyki rolniczej z zachowaniem ogólnych zasad higieny;</a:t>
            </a:r>
          </a:p>
          <a:p>
            <a:pPr algn="just"/>
            <a:r>
              <a:rPr lang="pl-PL" sz="1400" dirty="0"/>
              <a:t>prowadzenie w gospodarstwie dokumentacji i zapisów dotyczących produkcji pasz w celu umożliwienia identyfikacji jej pochodzenia.</a:t>
            </a:r>
          </a:p>
          <a:p>
            <a:pPr marL="0" indent="0" algn="just">
              <a:buNone/>
            </a:pPr>
            <a:r>
              <a:rPr lang="pl-PL" sz="1400" dirty="0"/>
              <a:t> </a:t>
            </a:r>
          </a:p>
          <a:p>
            <a:pPr marL="0" indent="0" algn="just">
              <a:buNone/>
            </a:pPr>
            <a:r>
              <a:rPr lang="pl-PL" sz="1400" dirty="0"/>
              <a:t>Rolnik prowadzący  działalności w zakresie produkcji, przetwarzania, przechowywania, transportu </a:t>
            </a:r>
            <a:br>
              <a:rPr lang="pl-PL" sz="1400" dirty="0"/>
            </a:br>
            <a:r>
              <a:rPr lang="pl-PL" sz="1400" dirty="0"/>
              <a:t>lub dystrybucji pasz ma obowiązek zgłoszenia prowadzenia działalności do powiatowego lekarza weterynarii. </a:t>
            </a:r>
          </a:p>
          <a:p>
            <a:pPr marL="0" indent="0" algn="just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b="1" u="sng" dirty="0">
              <a:solidFill>
                <a:srgbClr val="006800"/>
              </a:solidFill>
            </a:endParaRPr>
          </a:p>
          <a:p>
            <a:pPr marL="0" indent="0" algn="just">
              <a:buNone/>
            </a:pPr>
            <a:endParaRPr lang="pl-PL" sz="1400" b="1" u="sng" dirty="0">
              <a:solidFill>
                <a:srgbClr val="006800"/>
              </a:solidFill>
            </a:endParaRPr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300" dirty="0"/>
          </a:p>
          <a:p>
            <a:pPr marL="0" indent="0" algn="just">
              <a:buNone/>
            </a:pPr>
            <a:endParaRPr lang="pl-PL" sz="1400" dirty="0">
              <a:solidFill>
                <a:srgbClr val="006800"/>
              </a:solidFill>
            </a:endParaRP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i="0" u="none" strike="noStrike" baseline="0" dirty="0"/>
          </a:p>
          <a:p>
            <a:pPr marL="0" indent="0" algn="just">
              <a:buNone/>
            </a:pPr>
            <a:endParaRPr lang="pl-PL" sz="1400" b="1" i="0" u="none" strike="noStrike" baseline="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pl-PL" sz="1400" b="0" i="0" u="none" strike="noStrike" baseline="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CA4C62B-9A10-B320-6F44-F08C56125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575029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wymogi SMR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8376" y="767118"/>
            <a:ext cx="8147248" cy="4536504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u="sng" dirty="0"/>
              <a:t>SMR 5: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600"/>
                </a:solidFill>
              </a:rPr>
              <a:t>Bezpieczeństwo żywności i pasz</a:t>
            </a: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r>
              <a:rPr lang="pl-PL" sz="1400" b="1" u="sng" dirty="0">
                <a:solidFill>
                  <a:srgbClr val="006600"/>
                </a:solidFill>
              </a:rPr>
              <a:t>Bezpieczeństwo pasz:</a:t>
            </a:r>
          </a:p>
          <a:p>
            <a:pPr marL="0" indent="0">
              <a:buNone/>
            </a:pPr>
            <a:endParaRPr lang="pl-PL" sz="1400" b="1" u="sng" dirty="0">
              <a:solidFill>
                <a:srgbClr val="006600"/>
              </a:solidFill>
            </a:endParaRPr>
          </a:p>
          <a:p>
            <a:pPr marL="0" indent="0">
              <a:buNone/>
            </a:pPr>
            <a:r>
              <a:rPr lang="pl-PL" sz="1400" dirty="0"/>
              <a:t>Rolnik jest obowiązany do prowadzenia dokumentacji dotyczącej:</a:t>
            </a:r>
          </a:p>
          <a:p>
            <a:pPr algn="just">
              <a:tabLst>
                <a:tab pos="457200" algn="l"/>
              </a:tabLst>
            </a:pPr>
            <a:r>
              <a:rPr lang="pl-PL" sz="1400" dirty="0"/>
              <a:t>zastosowania środków ochrony roślin;</a:t>
            </a:r>
          </a:p>
          <a:p>
            <a:pPr algn="just">
              <a:tabLst>
                <a:tab pos="457200" algn="l"/>
              </a:tabLst>
            </a:pPr>
            <a:r>
              <a:rPr lang="pl-PL" sz="1400" dirty="0"/>
              <a:t>zastosowania preparatów biobójczych;</a:t>
            </a:r>
          </a:p>
          <a:p>
            <a:pPr algn="just">
              <a:tabLst>
                <a:tab pos="457200" algn="l"/>
              </a:tabLst>
            </a:pPr>
            <a:r>
              <a:rPr lang="pl-PL" sz="1400" dirty="0"/>
              <a:t>stosowania nasion zmodyfikowanych genetycznie;</a:t>
            </a:r>
          </a:p>
          <a:p>
            <a:pPr>
              <a:tabLst>
                <a:tab pos="457200" algn="l"/>
              </a:tabLst>
            </a:pPr>
            <a:r>
              <a:rPr lang="pl-PL" sz="1400" dirty="0"/>
              <a:t>źródła i ilości paszy w każdej partii przyjmowanej, a także </a:t>
            </a:r>
            <a:br>
              <a:rPr lang="pl-PL" sz="1400" dirty="0"/>
            </a:br>
            <a:r>
              <a:rPr lang="pl-PL" sz="1400" dirty="0"/>
              <a:t>przeznaczenia i ilości paszy w każdej partii wydawanej.</a:t>
            </a:r>
          </a:p>
          <a:p>
            <a:pPr marL="0" indent="0" algn="just">
              <a:buNone/>
              <a:tabLst>
                <a:tab pos="457200" algn="l"/>
              </a:tabLst>
            </a:pPr>
            <a:endParaRPr lang="pl-PL" sz="1400" dirty="0"/>
          </a:p>
          <a:p>
            <a:pPr marL="0" indent="0" algn="just">
              <a:buNone/>
              <a:tabLst>
                <a:tab pos="457200" algn="l"/>
              </a:tabLst>
            </a:pPr>
            <a:r>
              <a:rPr lang="pl-PL" sz="1400" dirty="0"/>
              <a:t>Jeśli pasze wprowadzone do obrotu nie spełniają wymagań dotyczących bezpieczeństwa pasz, rolnik jako podmiot działający na rynku pasz musi o tym niezwłocznie poinformować powiatowego lekarza weterynarii.</a:t>
            </a:r>
          </a:p>
          <a:p>
            <a:pPr marL="0" indent="0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b="0" i="0" u="none" strike="noStrike" baseline="0" dirty="0"/>
          </a:p>
        </p:txBody>
      </p:sp>
      <p:pic>
        <p:nvPicPr>
          <p:cNvPr id="4098" name="Picture 2" descr="System GMP+ dla zwiększenia bezpieczeństwa pasz - WESSLING">
            <a:extLst>
              <a:ext uri="{FF2B5EF4-FFF2-40B4-BE49-F238E27FC236}">
                <a16:creationId xmlns:a16="http://schemas.microsoft.com/office/drawing/2014/main" id="{C6BD6266-76A6-66F5-3E22-2081A69B4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067" y="2105025"/>
            <a:ext cx="302895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6EF3939-327F-D391-7478-17C9A6F2E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526601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4</a:t>
            </a:fld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917420" y="251070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pl-PL" sz="2400" b="1" dirty="0"/>
              <a:t>Architektura środowiskowa i klimatyczna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195262" y="993409"/>
            <a:ext cx="8753475" cy="3771900"/>
          </a:xfrm>
          <a:prstGeom prst="rect">
            <a:avLst/>
          </a:prstGeom>
        </p:spPr>
        <p:txBody>
          <a:bodyPr/>
          <a:lstStyle/>
          <a:p>
            <a:pPr marL="0" indent="0" algn="just">
              <a:buNone/>
            </a:pPr>
            <a:r>
              <a:rPr lang="pl-PL" sz="1600" dirty="0"/>
              <a:t>W nowym okresie programowania obowiązuje system nowej „zielonej architektury” składający się </a:t>
            </a:r>
            <a:br>
              <a:rPr lang="pl-PL" sz="1600" dirty="0"/>
            </a:br>
            <a:r>
              <a:rPr lang="pl-PL" sz="1600" dirty="0"/>
              <a:t>z wzajemnie uzupełniających się wymogów obowiązkowych oraz dodatkowych zachęt do stosowania praktyk rolniczych korzystnych dla środowiska i klimatu. Elementem zielonej architektury jest: </a:t>
            </a:r>
          </a:p>
          <a:p>
            <a:pPr marL="0" indent="0" algn="just">
              <a:buNone/>
            </a:pPr>
            <a:endParaRPr lang="pl-PL" sz="1800" dirty="0"/>
          </a:p>
          <a:p>
            <a:pPr algn="just"/>
            <a:r>
              <a:rPr lang="pl-PL" sz="1400" b="1" dirty="0"/>
              <a:t>Obowiązkowy</a:t>
            </a:r>
            <a:r>
              <a:rPr lang="pl-PL" sz="1400" dirty="0"/>
              <a:t> </a:t>
            </a:r>
            <a:r>
              <a:rPr lang="pl-PL" sz="1400" b="1" dirty="0"/>
              <a:t>system warunkowości tzw. </a:t>
            </a:r>
            <a:r>
              <a:rPr lang="pl-PL" sz="1400" b="1" u="sng" dirty="0"/>
              <a:t>warunkowość </a:t>
            </a:r>
            <a:r>
              <a:rPr lang="pl-PL" sz="1400" dirty="0"/>
              <a:t>w okresie programowania 2023-2027 łączy dwa elementy WPR 2014-2020 - </a:t>
            </a:r>
            <a:r>
              <a:rPr lang="pl-PL" sz="1400" b="1" dirty="0"/>
              <a:t>zasadę wzajemnej zgodności i zazielenienie</a:t>
            </a:r>
            <a:r>
              <a:rPr lang="pl-PL" sz="1400" dirty="0"/>
              <a:t>. Tak jak dotychczas w ramach zasady wzajemnej zgodności, w nowej warunkowości obowiązują normy dobrej kultury rolnej zgodnej z ochroną środowiska (GAEC) - jednakże poszerzone o nowe elementy i wymogi podstawowe w zakresie zarządzania (SMR).</a:t>
            </a:r>
          </a:p>
          <a:p>
            <a:pPr algn="just"/>
            <a:r>
              <a:rPr lang="pl-PL" sz="1400" b="1" dirty="0"/>
              <a:t>Dobrowolne</a:t>
            </a:r>
            <a:r>
              <a:rPr lang="pl-PL" sz="1400" dirty="0"/>
              <a:t> dla rolników systemy na rzecz klimatu i środowiska, tzw. </a:t>
            </a:r>
            <a:r>
              <a:rPr lang="pl-PL" sz="1400" b="1" u="sng" dirty="0" err="1"/>
              <a:t>ekoschematy</a:t>
            </a:r>
            <a:r>
              <a:rPr lang="pl-PL" sz="1400" dirty="0"/>
              <a:t> – zobowiązania roczne; </a:t>
            </a:r>
            <a:br>
              <a:rPr lang="pl-PL" sz="1400" dirty="0"/>
            </a:br>
            <a:r>
              <a:rPr lang="pl-PL" sz="1400" dirty="0"/>
              <a:t>to dobrowolne dla rolników systemy płatności za realizację praktyk korzystnych dla środowiska i klimatu oraz dobrostanu zwierząt, które wykraczają ponad wymogi określone w warunkowości. Instrument ten został tak zaprojektowany, aby w jak największym stopniu realizować korzyści środowiskowe, a zarazem zachęcić rolników </a:t>
            </a:r>
            <a:br>
              <a:rPr lang="pl-PL" sz="1400" dirty="0"/>
            </a:br>
            <a:r>
              <a:rPr lang="pl-PL" sz="1400" dirty="0"/>
              <a:t>do aktywnego zaangażowania się w realizację działań na rzecz ochrony środowiska i klimatu.</a:t>
            </a:r>
          </a:p>
          <a:p>
            <a:pPr algn="just"/>
            <a:r>
              <a:rPr lang="pl-PL" sz="1400" b="1" u="sng" dirty="0"/>
              <a:t>Wieloletnie zobowiązania pro-środowiskowe</a:t>
            </a:r>
            <a:r>
              <a:rPr lang="pl-PL" sz="1400" u="sng" dirty="0"/>
              <a:t> </a:t>
            </a:r>
            <a:r>
              <a:rPr lang="pl-PL" sz="1400" dirty="0"/>
              <a:t>realizowane w ramach II filara WPR. (Działanie rolno-środowiskowo-klimatyczne, Rolnictwo ekologiczne, dobrostan zwierząt, ONW).</a:t>
            </a:r>
          </a:p>
        </p:txBody>
      </p:sp>
    </p:spTree>
    <p:extLst>
      <p:ext uri="{BB962C8B-B14F-4D97-AF65-F5344CB8AC3E}">
        <p14:creationId xmlns:p14="http://schemas.microsoft.com/office/powerpoint/2010/main" val="403009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wymogi SMR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8376" y="767118"/>
            <a:ext cx="8147248" cy="4536504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u="sng" dirty="0"/>
              <a:t>SMR 5: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600"/>
                </a:solidFill>
              </a:rPr>
              <a:t>Bezpieczeństwo żywności i pasz</a:t>
            </a: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r>
              <a:rPr lang="pl-PL" sz="1400" b="1" u="sng" dirty="0">
                <a:solidFill>
                  <a:srgbClr val="006600"/>
                </a:solidFill>
              </a:rPr>
              <a:t>Bezpieczeństwo pasz:</a:t>
            </a:r>
          </a:p>
          <a:p>
            <a:pPr marL="0" indent="0" algn="just">
              <a:buNone/>
            </a:pPr>
            <a:endParaRPr lang="pl-PL" sz="1200" dirty="0"/>
          </a:p>
          <a:p>
            <a:pPr marL="0" indent="0" algn="just">
              <a:buNone/>
            </a:pPr>
            <a:r>
              <a:rPr lang="pl-PL" sz="1400" dirty="0"/>
              <a:t>Rolnik jest zobowiązany do przechowywania i przewożenie substancji niebezpiecznych i odpadów w sposób, który nie zagrozi zanieczyszczeniem pasz.</a:t>
            </a:r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r>
              <a:rPr lang="pl-PL" sz="1400" dirty="0"/>
              <a:t>Rolnik jest zobowiązany do właściwego przechowywania pasz oraz ich dystrybucji w gospodarstwie.</a:t>
            </a:r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r>
              <a:rPr lang="pl-PL" sz="1400" dirty="0"/>
              <a:t>Rolnikowi zabrania się wytwarzania, wprowadzania do obrotu i stosowania w żywieniu zwierząt materiałów paszowych i mieszanek paszowych zawierających pozostałości pestycydów w ilości przekraczającej ich dopuszczalną zawartość.</a:t>
            </a:r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r>
              <a:rPr lang="pl-PL" sz="1400" dirty="0"/>
              <a:t>Rolnik ma obowiązek uwzględnić wyniki wszelkich analiz próbek produktów pierwotnych lub innych próbek pobranych dla celów diagnostycznych i posiadających istotne znaczenie dla bezpieczeństwa pasz (np. pozostałości pestycydów, metali ciężkich, dioksyn, azotynów).</a:t>
            </a:r>
          </a:p>
          <a:p>
            <a:pPr marL="0" indent="0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b="0" i="0" u="none" strike="noStrike" baseline="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E9DAD25-C0D5-1999-6D4E-9357F1822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510284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wymogi SMR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3231" y="736650"/>
            <a:ext cx="8147248" cy="4536504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u="sng" dirty="0"/>
              <a:t>SMR 5: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600"/>
                </a:solidFill>
              </a:rPr>
              <a:t>Bezpieczeństwo żywności i pasz</a:t>
            </a: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r>
              <a:rPr lang="pl-PL" sz="1400" b="1" u="sng" dirty="0">
                <a:solidFill>
                  <a:srgbClr val="006600"/>
                </a:solidFill>
              </a:rPr>
              <a:t>Bezpieczeństwo żywności:</a:t>
            </a:r>
          </a:p>
          <a:p>
            <a:pPr marL="0" indent="0" algn="just">
              <a:buNone/>
            </a:pPr>
            <a:endParaRPr lang="pl-PL" sz="1200" dirty="0"/>
          </a:p>
          <a:p>
            <a:pPr marL="0" indent="0" algn="just">
              <a:buNone/>
            </a:pPr>
            <a:r>
              <a:rPr lang="pl-PL" sz="1400" dirty="0"/>
              <a:t>PODSTAWOWA ZASADA PRODUKCJI ŻYWNOŚCI - żywność musi być bezpieczna dla zdrowia i życia konsumenta.</a:t>
            </a:r>
          </a:p>
          <a:p>
            <a:pPr marL="0" indent="0" algn="ctr">
              <a:buNone/>
            </a:pPr>
            <a:r>
              <a:rPr lang="pl-PL" sz="1400" dirty="0"/>
              <a:t>  </a:t>
            </a:r>
          </a:p>
          <a:p>
            <a:pPr marL="0" indent="0" algn="just">
              <a:buNone/>
            </a:pPr>
            <a:r>
              <a:rPr lang="pl-PL" sz="1400" dirty="0"/>
              <a:t>Zakres wymagań higienicznych na poziomie produkcji podstawowej obejmuje działania obejmujące:</a:t>
            </a:r>
          </a:p>
          <a:p>
            <a:pPr algn="just">
              <a:tabLst>
                <a:tab pos="457200" algn="l"/>
              </a:tabLst>
            </a:pPr>
            <a:r>
              <a:rPr lang="pl-PL" sz="1400" dirty="0"/>
              <a:t>kontrolę zagrożeń, które mogą powstawać w produkcji podstawowej;</a:t>
            </a:r>
          </a:p>
          <a:p>
            <a:pPr algn="just">
              <a:tabLst>
                <a:tab pos="457200" algn="l"/>
              </a:tabLst>
            </a:pPr>
            <a:r>
              <a:rPr lang="pl-PL" sz="1400" dirty="0"/>
              <a:t>środki odnoszące się do zdrowia zwierząt, ich dobrostanu;</a:t>
            </a:r>
          </a:p>
          <a:p>
            <a:pPr algn="just">
              <a:tabLst>
                <a:tab pos="457200" algn="l"/>
              </a:tabLst>
            </a:pPr>
            <a:r>
              <a:rPr lang="pl-PL" sz="1400" dirty="0"/>
              <a:t>zdrowotności roślin; </a:t>
            </a:r>
          </a:p>
          <a:p>
            <a:pPr algn="just">
              <a:tabLst>
                <a:tab pos="457200" algn="l"/>
              </a:tabLst>
            </a:pPr>
            <a:r>
              <a:rPr lang="pl-PL" sz="1400" dirty="0"/>
              <a:t>zakres i tematykę wymaganej dokumentacji prowadzonej w celu kontroli zagrożeń. </a:t>
            </a:r>
          </a:p>
          <a:p>
            <a:pPr marL="0" indent="0" algn="just">
              <a:buNone/>
              <a:tabLst>
                <a:tab pos="457200" algn="l"/>
              </a:tabLst>
            </a:pPr>
            <a:endParaRPr lang="pl-PL" sz="1400" dirty="0"/>
          </a:p>
          <a:p>
            <a:pPr marL="0" indent="0" algn="just">
              <a:buNone/>
            </a:pPr>
            <a:r>
              <a:rPr lang="pl-PL" sz="1400" dirty="0"/>
              <a:t>Wymogi w zakresie bezpieczeństwa żywności obejmują:</a:t>
            </a:r>
          </a:p>
          <a:p>
            <a:pPr algn="just">
              <a:tabLst>
                <a:tab pos="457200" algn="l"/>
              </a:tabLst>
            </a:pPr>
            <a:r>
              <a:rPr lang="pl-PL" sz="1400" dirty="0"/>
              <a:t>wymogi dotyczące higieny produkcji produktów pochodzenia roślinnego;</a:t>
            </a:r>
          </a:p>
          <a:p>
            <a:pPr algn="just">
              <a:tabLst>
                <a:tab pos="457200" algn="l"/>
              </a:tabLst>
            </a:pPr>
            <a:r>
              <a:rPr lang="pl-PL" sz="1400" dirty="0"/>
              <a:t>wymogi dotyczące higieny produkcji produktów pochodzenia zwierzęcego;</a:t>
            </a:r>
          </a:p>
          <a:p>
            <a:pPr algn="just">
              <a:tabLst>
                <a:tab pos="457200" algn="l"/>
              </a:tabLst>
            </a:pPr>
            <a:r>
              <a:rPr lang="pl-PL" sz="1400" dirty="0"/>
              <a:t>wymagania weterynaryjne dla gospodarstw produkujących mleko i siarę przeznaczone do obrotu;</a:t>
            </a:r>
          </a:p>
          <a:p>
            <a:pPr algn="just">
              <a:tabLst>
                <a:tab pos="457200" algn="l"/>
              </a:tabLst>
            </a:pPr>
            <a:r>
              <a:rPr lang="pl-PL" sz="1400" dirty="0"/>
              <a:t>wymagania dotyczące higieny produkcji jaj.</a:t>
            </a:r>
          </a:p>
          <a:p>
            <a:pPr marL="0" indent="0" algn="just">
              <a:buNone/>
              <a:tabLst>
                <a:tab pos="457200" algn="l"/>
              </a:tabLst>
            </a:pPr>
            <a:endParaRPr lang="pl-PL" sz="1400" dirty="0"/>
          </a:p>
          <a:p>
            <a:pPr marL="0" indent="0" algn="just">
              <a:buNone/>
            </a:pPr>
            <a:endParaRPr lang="pl-PL" sz="1800" dirty="0">
              <a:effectLst/>
              <a:latin typeface="Carlito"/>
              <a:ea typeface="Carlito"/>
              <a:cs typeface="Carlito"/>
            </a:endParaRPr>
          </a:p>
          <a:p>
            <a:pPr marL="0" indent="0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b="0" i="0" u="none" strike="noStrike" baseline="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B09866F-141A-042A-70DD-4E9B83B15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315025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wymogi SMR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8376" y="767118"/>
            <a:ext cx="8147248" cy="4536504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u="sng" dirty="0"/>
              <a:t>SMR 6: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600"/>
                </a:solidFill>
              </a:rPr>
              <a:t>Zdrowie zwierząt</a:t>
            </a:r>
          </a:p>
          <a:p>
            <a:pPr marL="0" indent="0">
              <a:buNone/>
            </a:pPr>
            <a:endParaRPr lang="pl-PL" sz="1400" dirty="0"/>
          </a:p>
          <a:p>
            <a:pPr marL="0" indent="0" algn="just">
              <a:lnSpc>
                <a:spcPct val="107000"/>
              </a:lnSpc>
              <a:buNone/>
            </a:pPr>
            <a:r>
              <a:rPr lang="pl-PL" sz="1400" u="sng" dirty="0"/>
              <a:t>Dotyczy wszystkich posiadaczy zwierząt:</a:t>
            </a:r>
          </a:p>
          <a:p>
            <a:pPr algn="just">
              <a:lnSpc>
                <a:spcPct val="107000"/>
              </a:lnSpc>
            </a:pPr>
            <a:r>
              <a:rPr lang="pl-PL" sz="1300" dirty="0"/>
              <a:t>dokumentacja leczenia zwierząt gospodarskich przechowywana jest przez utrzymującego zwierzęta przez 5 lat od daty dokonania ostatniego wpisu;</a:t>
            </a:r>
          </a:p>
          <a:p>
            <a:pPr algn="just">
              <a:lnSpc>
                <a:spcPct val="107000"/>
              </a:lnSpc>
            </a:pPr>
            <a:r>
              <a:rPr lang="pl-PL" sz="1300" dirty="0"/>
              <a:t>zakaz podawania zwierzętom gospodarskim, zwierzętom akwakultury oraz zwierzętom dzikim utrzymywanym jak zwierzęta gospodarskie związków o działaniu hormonalnym, </a:t>
            </a:r>
            <a:r>
              <a:rPr lang="pl-PL" sz="1300" dirty="0" err="1"/>
              <a:t>tyreostatycznym</a:t>
            </a:r>
            <a:r>
              <a:rPr lang="pl-PL" sz="1300" dirty="0"/>
              <a:t> i βagonistycznym w celach innych niż lecznicze;</a:t>
            </a:r>
          </a:p>
          <a:p>
            <a:pPr algn="just">
              <a:lnSpc>
                <a:spcPct val="107000"/>
              </a:lnSpc>
            </a:pPr>
            <a:r>
              <a:rPr lang="pl-PL" sz="1300" dirty="0"/>
              <a:t>zakaz posiadania i przechowywania w gospodarstwie produktów leczniczych weterynaryjnych zawierających substancje o działaniu beta-agonistycznym, które mogą być stosowane w celu przyspieszenia porodu oraz estradiol 17β lub jego </a:t>
            </a:r>
            <a:r>
              <a:rPr lang="pl-PL" sz="1300" dirty="0" err="1"/>
              <a:t>estropodobne</a:t>
            </a:r>
            <a:r>
              <a:rPr lang="pl-PL" sz="1300" dirty="0"/>
              <a:t> pochodne;</a:t>
            </a:r>
          </a:p>
          <a:p>
            <a:pPr algn="just">
              <a:lnSpc>
                <a:spcPct val="107000"/>
              </a:lnSpc>
            </a:pPr>
            <a:r>
              <a:rPr lang="pl-PL" sz="1300" dirty="0"/>
              <a:t>zakaz podawania w postaci zastrzyków substancji mających działanie beta-agonistyczne, w celu przyspieszenia porodu u krów, zwierzętom hodowlanym, włącznie ze zwierzętami reprodukcyjnymi, które nie będą dalej wykorzystywane do celów rozpłodowych;</a:t>
            </a:r>
          </a:p>
          <a:p>
            <a:pPr algn="just">
              <a:lnSpc>
                <a:spcPct val="107000"/>
              </a:lnSpc>
            </a:pPr>
            <a:r>
              <a:rPr lang="pl-PL" sz="1300" dirty="0"/>
              <a:t>zakaz umieszczania na rynku lub uboju zwierząt gospodarskich lub zwierząt dzikich utrzymywanych przez człowieka jak zwierzęta gospodarskie, w organizmach których znajdują się lub u których wykryto substancje zabronione, z wyłączeniem przypadków, gdy substancje te zostały podane w celach leczniczych;</a:t>
            </a:r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b="0" i="0" u="none" strike="noStrike" baseline="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5AFB487-8505-FDED-1168-844172E0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98556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wymogi SMR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8376" y="767118"/>
            <a:ext cx="8147248" cy="4536504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u="sng" dirty="0"/>
              <a:t>SMR 6: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600"/>
                </a:solidFill>
              </a:rPr>
              <a:t>Zdrowie zwierząt</a:t>
            </a:r>
            <a:endParaRPr lang="pl-PL" sz="1400" dirty="0"/>
          </a:p>
          <a:p>
            <a:pPr marL="0" indent="0" algn="just">
              <a:lnSpc>
                <a:spcPct val="107000"/>
              </a:lnSpc>
              <a:buNone/>
            </a:pPr>
            <a:r>
              <a:rPr lang="pl-PL" sz="1400" u="sng" dirty="0"/>
              <a:t>Dotyczy wszystkich posiadaczy zwierząt:</a:t>
            </a:r>
          </a:p>
          <a:p>
            <a:pPr algn="just">
              <a:lnSpc>
                <a:spcPct val="107000"/>
              </a:lnSpc>
            </a:pPr>
            <a:r>
              <a:rPr lang="pl-PL" sz="1300" dirty="0"/>
              <a:t>zakaz umieszczania na rynku i przetwarzania mięsa zwierząt gospodarskich, zwierząt dzikich utrzymywanych przez człowieka jak zwierzęta gospodarskie i zwierzęta akwakultury, w organizmach których znajdują się lub u których wykryto substancje zabronione z wyłączeniem przypadków, gdy substancje te zostały podane w celach leczniczych;</a:t>
            </a:r>
          </a:p>
          <a:p>
            <a:pPr algn="just">
              <a:lnSpc>
                <a:spcPct val="107000"/>
              </a:lnSpc>
            </a:pPr>
            <a:r>
              <a:rPr lang="pl-PL" sz="1300" dirty="0"/>
              <a:t>zabronione jest umieszczanie na rynku mięsa lub innych produktów pochodzenia zwierzęcego pochodzących od zwierząt, którym podawano substancje lecznicze o działaniu estrogennym, androgennym lub </a:t>
            </a:r>
            <a:r>
              <a:rPr lang="pl-PL" sz="1300" dirty="0" err="1"/>
              <a:t>gestagennym</a:t>
            </a:r>
            <a:r>
              <a:rPr lang="pl-PL" sz="1300" dirty="0"/>
              <a:t>, jeżeli przed dokonaniem uboju zwierzęcia nie był przestrzegany okres karencji wymagany dla wydalenia z jego organizmu produktów leczniczych weterynaryjnych;</a:t>
            </a:r>
          </a:p>
          <a:p>
            <a:pPr algn="just">
              <a:lnSpc>
                <a:spcPct val="107000"/>
              </a:lnSpc>
            </a:pPr>
            <a:r>
              <a:rPr lang="pl-PL" sz="1300" dirty="0"/>
              <a:t>zabrania się wykonywania czynności zootechnicznych na zwierzętach przeznaczonych do chowu lub hodowli, włącznie ze zwierzętami reprodukcyjnymi, które nie będą dalej wykorzystywane do celów rozpłodowych.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400" u="sng" dirty="0"/>
              <a:t>Dotyczą posiadaczy akwakultury: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300" dirty="0"/>
              <a:t>przestrzegany jest zakaz utrzymywania w gospodarstwie zwierząt akwakultury, w organizmach których znajdują się lub u których wykryto substancje zabronione, chyba że podawano je w celach leczniczych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400" u="sng" dirty="0"/>
              <a:t>Dotyczą hodowców ryb: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300" dirty="0"/>
              <a:t>zabrania się poddawania ryb zabiegom zmiany płci po ukończeniu przez nie 3 miesiąca życia.</a:t>
            </a:r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b="0" i="0" u="none" strike="noStrike" baseline="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CD83143-A62F-1E92-A278-E5070B7C5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991012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wymogi SMR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8376" y="767118"/>
            <a:ext cx="8147248" cy="4536504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u="sng" dirty="0"/>
              <a:t>SMR 7: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600"/>
                </a:solidFill>
              </a:rPr>
              <a:t>Zdrowotność roślin</a:t>
            </a:r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r>
              <a:rPr lang="pl-PL" sz="1400" u="sng" dirty="0"/>
              <a:t>Podstawa prawna</a:t>
            </a:r>
            <a:endParaRPr lang="pl-PL" sz="1400" dirty="0"/>
          </a:p>
          <a:p>
            <a:pPr marL="0" indent="0" algn="just">
              <a:buFont typeface="Arial" charset="0"/>
              <a:buNone/>
            </a:pPr>
            <a:r>
              <a:rPr lang="pl-PL" sz="1400" dirty="0"/>
              <a:t>Rozporządzenie Parlamentu Europejskiego i Rady (WE) nr 1107/2009 z dnia 21 października 2009 r. dotyczące wprowadzania do obrotu środków ochrony roślin i uchylające dyrektywy Rady 79/117/EWG i 91/414/EWG (Dz.U. L 309 z 24.11.2009, s. 1).</a:t>
            </a:r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lnSpc>
                <a:spcPct val="107000"/>
              </a:lnSpc>
              <a:buNone/>
            </a:pPr>
            <a:r>
              <a:rPr lang="pl-PL" sz="1400" b="1" u="sng" dirty="0">
                <a:solidFill>
                  <a:srgbClr val="006600"/>
                </a:solidFill>
              </a:rPr>
              <a:t>Wymóg w zakresie wprowadzania do obrotu środków ochrony roślin (</a:t>
            </a:r>
            <a:r>
              <a:rPr lang="pl-PL" sz="1400" b="1" u="sng" dirty="0" err="1">
                <a:solidFill>
                  <a:srgbClr val="006600"/>
                </a:solidFill>
              </a:rPr>
              <a:t>śor</a:t>
            </a:r>
            <a:r>
              <a:rPr lang="pl-PL" sz="1400" b="1" u="sng" dirty="0">
                <a:solidFill>
                  <a:srgbClr val="006600"/>
                </a:solidFill>
              </a:rPr>
              <a:t>.) obejmuje:</a:t>
            </a:r>
          </a:p>
          <a:p>
            <a:pPr algn="just">
              <a:lnSpc>
                <a:spcPts val="1600"/>
              </a:lnSpc>
            </a:pPr>
            <a:r>
              <a:rPr lang="pl-PL" sz="1400" dirty="0"/>
              <a:t>stosowanie </a:t>
            </a:r>
            <a:r>
              <a:rPr lang="pl-PL" sz="1400" dirty="0" err="1"/>
              <a:t>śor</a:t>
            </a:r>
            <a:r>
              <a:rPr lang="pl-PL" sz="1400" dirty="0"/>
              <a:t>. z listy dopuszczonej do obrotu przez </a:t>
            </a:r>
            <a:r>
              <a:rPr lang="pl-PL" sz="1400" dirty="0" err="1"/>
              <a:t>MRiRW</a:t>
            </a:r>
            <a:r>
              <a:rPr lang="pl-PL" sz="1400" dirty="0"/>
              <a:t>;</a:t>
            </a:r>
          </a:p>
          <a:p>
            <a:pPr algn="just">
              <a:lnSpc>
                <a:spcPts val="1600"/>
              </a:lnSpc>
            </a:pPr>
            <a:r>
              <a:rPr lang="pl-PL" sz="1400" dirty="0"/>
              <a:t>uwzględnianie zasad integrowanej ochrony w uprawach;</a:t>
            </a:r>
          </a:p>
          <a:p>
            <a:pPr algn="just">
              <a:lnSpc>
                <a:spcPts val="1600"/>
              </a:lnSpc>
            </a:pPr>
            <a:r>
              <a:rPr lang="pl-PL" sz="1400" dirty="0"/>
              <a:t>stosowanie </a:t>
            </a:r>
            <a:r>
              <a:rPr lang="pl-PL" sz="1400" dirty="0" err="1"/>
              <a:t>śor</a:t>
            </a:r>
            <a:r>
              <a:rPr lang="pl-PL" sz="1400" dirty="0"/>
              <a:t>. zgodnie z etykietą- instrukcją środka;</a:t>
            </a:r>
          </a:p>
          <a:p>
            <a:pPr algn="just">
              <a:lnSpc>
                <a:spcPts val="1600"/>
              </a:lnSpc>
            </a:pPr>
            <a:r>
              <a:rPr lang="pl-PL" sz="1400" dirty="0"/>
              <a:t>przechowanie </a:t>
            </a:r>
            <a:r>
              <a:rPr lang="pl-PL" sz="1400" dirty="0" err="1"/>
              <a:t>śor</a:t>
            </a:r>
            <a:r>
              <a:rPr lang="pl-PL" sz="1400" dirty="0"/>
              <a:t>. zgodnie z zaleceniami zawartymi na etykiecie-instrukcji;</a:t>
            </a:r>
          </a:p>
          <a:p>
            <a:pPr algn="just">
              <a:lnSpc>
                <a:spcPts val="1600"/>
              </a:lnSpc>
            </a:pPr>
            <a:r>
              <a:rPr lang="pl-PL" sz="1400" dirty="0"/>
              <a:t>prowadzenia ewidencji zabiegów wykonywanych przy użyciu środków ochrony roślin;</a:t>
            </a:r>
          </a:p>
          <a:p>
            <a:pPr algn="just">
              <a:lnSpc>
                <a:spcPts val="1600"/>
              </a:lnSpc>
            </a:pPr>
            <a:r>
              <a:rPr lang="pl-PL" sz="1400" dirty="0"/>
              <a:t>posiadanie aktualnego zaświadczenia o ukończeniu szkolenia w zakresie stosowania </a:t>
            </a:r>
            <a:r>
              <a:rPr lang="pl-PL" sz="1400" dirty="0" err="1"/>
              <a:t>śor</a:t>
            </a:r>
            <a:r>
              <a:rPr lang="pl-PL" sz="1400" dirty="0"/>
              <a:t>. na terytorium Polski przez wykonującego zabiegi (jeśli dotyczy).</a:t>
            </a:r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b="0" i="0" u="none" strike="noStrike" baseline="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69F75B9-20AB-AB39-6B65-23EC41AE7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628886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wymogi SMR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8376" y="767118"/>
            <a:ext cx="8147248" cy="4536504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u="sng" dirty="0"/>
              <a:t>SMR 8: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600"/>
                </a:solidFill>
              </a:rPr>
              <a:t>Zrównoważone stosowanie pestycydów</a:t>
            </a:r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r>
              <a:rPr lang="pl-PL" sz="1400" u="sng" dirty="0"/>
              <a:t>Podstawa prawna</a:t>
            </a:r>
            <a:endParaRPr lang="pl-PL" sz="1400" dirty="0"/>
          </a:p>
          <a:p>
            <a:pPr marL="0" lvl="0" indent="0" algn="just">
              <a:buNone/>
            </a:pPr>
            <a:r>
              <a:rPr lang="pl-PL" sz="1400" dirty="0"/>
              <a:t>Dyrektywa Parlamentu Europejskiego i Rady 2009/128/WE z dnia 21 października 2009 r. ustanawiająca ramy wspólnotowego działania na rzecz zrównoważonego stosowania pestycydów (Dz.U. L 309 z 24.11.2009, s. 71).</a:t>
            </a:r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r>
              <a:rPr lang="pl-PL" sz="1400" u="sng" dirty="0">
                <a:solidFill>
                  <a:srgbClr val="006600"/>
                </a:solidFill>
              </a:rPr>
              <a:t>Wymogi dot. zrównoważonego stosowania pestycydów:</a:t>
            </a:r>
          </a:p>
          <a:p>
            <a:pPr marL="0" indent="0" algn="just">
              <a:buFont typeface="Arial" charset="0"/>
              <a:buNone/>
            </a:pPr>
            <a:r>
              <a:rPr lang="pl-PL" sz="1400" dirty="0"/>
              <a:t>Podstawowe wymogi dot. stosowania środków ochron roślin, w tym dla pestycydów:</a:t>
            </a:r>
          </a:p>
          <a:p>
            <a:pPr algn="just"/>
            <a:r>
              <a:rPr lang="pl-PL" sz="1400" dirty="0"/>
              <a:t>osoby stosujące </a:t>
            </a:r>
            <a:r>
              <a:rPr lang="pl-PL" sz="1400" dirty="0" err="1"/>
              <a:t>pestycycdy</a:t>
            </a:r>
            <a:r>
              <a:rPr lang="pl-PL" sz="1400" dirty="0"/>
              <a:t> powinny mieć ukończone szkolenie w zakresie stosowania środków ochrony roślin lub doradztwa dotyczącego środków ochrony roślin lub integrowanej produkcji roślin;</a:t>
            </a:r>
          </a:p>
          <a:p>
            <a:pPr algn="just"/>
            <a:r>
              <a:rPr lang="pl-PL" sz="1400" dirty="0"/>
              <a:t>podczas zabiegu z zastosowaniem środków ochrony roślin należy wykorzystywać wyłącznie sprzęt sprawny technicznie i skalibrowany, posiadający ważne badania techniczne;</a:t>
            </a:r>
          </a:p>
          <a:p>
            <a:pPr algn="just"/>
            <a:r>
              <a:rPr lang="pl-PL" sz="1400" dirty="0"/>
              <a:t>należy prowadzić i przechowywać przez 3 lata dokumentację dotyczącą stosowanie środków ochrony roślin (należy zanotować nazwę środka ochrony roślin, czas zastosowania i zastosowaną dawkę, obszar </a:t>
            </a:r>
            <a:br>
              <a:rPr lang="pl-PL" sz="1400" dirty="0"/>
            </a:br>
            <a:r>
              <a:rPr lang="pl-PL" sz="1400" dirty="0"/>
              <a:t>i uprawy, na których zastosowano środek ochrony roślin oraz wskazać sposób realizacji wymagań integrowanej ochrony roślin poprzez podanie co najmniej przyczyny wykonania zabiegu środkiem ochrony roślin)</a:t>
            </a:r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b="0" i="0" u="none" strike="noStrike" baseline="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DEEE747-C687-979A-4227-570AE40FE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836416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wymogi SMR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8376" y="767118"/>
            <a:ext cx="8147248" cy="4536504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u="sng" dirty="0"/>
              <a:t>SMR 9: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600"/>
                </a:solidFill>
              </a:rPr>
              <a:t>Dobrostan cieląt</a:t>
            </a:r>
          </a:p>
          <a:p>
            <a:pPr marL="0" indent="0" algn="just">
              <a:buFont typeface="Arial" charset="0"/>
              <a:buNone/>
            </a:pPr>
            <a:endParaRPr lang="pl-PL" sz="1400" u="sng" dirty="0"/>
          </a:p>
          <a:p>
            <a:pPr marL="0" indent="0" algn="just">
              <a:buFont typeface="Arial" charset="0"/>
              <a:buNone/>
            </a:pPr>
            <a:r>
              <a:rPr lang="pl-PL" sz="1400" u="sng" dirty="0"/>
              <a:t>Podstawa prawna</a:t>
            </a:r>
            <a:endParaRPr lang="pl-PL" sz="1400" dirty="0"/>
          </a:p>
          <a:p>
            <a:pPr marL="0" indent="0" algn="just">
              <a:buNone/>
            </a:pPr>
            <a:r>
              <a:rPr lang="pl-PL" sz="1400" dirty="0"/>
              <a:t>Dyrektywa Rady 2008/119/WE z dnia 18 grudnia 2008 r. ustanawiająca minimalne normy ochrony cieląt.</a:t>
            </a:r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lnSpc>
                <a:spcPct val="107000"/>
              </a:lnSpc>
              <a:buNone/>
            </a:pPr>
            <a:r>
              <a:rPr lang="pl-PL" sz="1400" b="1" u="sng" dirty="0">
                <a:solidFill>
                  <a:srgbClr val="006800"/>
                </a:solidFill>
              </a:rPr>
              <a:t>Dobrostan cieląt – przestrzeganie norm ochrony cieląt:</a:t>
            </a:r>
          </a:p>
          <a:p>
            <a:pPr algn="just"/>
            <a:r>
              <a:rPr lang="pl-PL" sz="1400" dirty="0"/>
              <a:t>systemy utrzymania cieląt;</a:t>
            </a:r>
          </a:p>
          <a:p>
            <a:r>
              <a:rPr lang="pl-PL" sz="1400" dirty="0"/>
              <a:t>minimalne powierzchnie dla cieląt – w budynkach / w systemie </a:t>
            </a:r>
            <a:br>
              <a:rPr lang="pl-PL" sz="1400" dirty="0"/>
            </a:br>
            <a:r>
              <a:rPr lang="pl-PL" sz="1400" dirty="0"/>
              <a:t>otwartym;</a:t>
            </a:r>
          </a:p>
          <a:p>
            <a:pPr algn="just"/>
            <a:r>
              <a:rPr lang="pl-PL" sz="1400" dirty="0"/>
              <a:t>budynki, pomieszczenia, wyposażenie;</a:t>
            </a:r>
          </a:p>
          <a:p>
            <a:pPr algn="just"/>
            <a:r>
              <a:rPr lang="pl-PL" sz="1400" dirty="0"/>
              <a:t>czynniki mikroklimatyczne w pomieszczeniach dla cieląt;</a:t>
            </a:r>
          </a:p>
          <a:p>
            <a:pPr algn="just"/>
            <a:r>
              <a:rPr lang="pl-PL" sz="1400" dirty="0"/>
              <a:t>pasza, woda, sprzęt do karmienia i pojenia;</a:t>
            </a:r>
          </a:p>
          <a:p>
            <a:pPr algn="just"/>
            <a:r>
              <a:rPr lang="pl-PL" sz="1400" dirty="0"/>
              <a:t>postępowanie z chorymi zwierzętami.</a:t>
            </a:r>
          </a:p>
          <a:p>
            <a:pPr algn="just"/>
            <a:endParaRPr lang="pl-PL" sz="1400" dirty="0"/>
          </a:p>
          <a:p>
            <a:pPr algn="just"/>
            <a:endParaRPr lang="pl-PL" sz="1400" dirty="0"/>
          </a:p>
          <a:p>
            <a:pPr algn="just"/>
            <a:endParaRPr lang="pl-PL" sz="1400" dirty="0"/>
          </a:p>
          <a:p>
            <a:pPr algn="just"/>
            <a:endParaRPr lang="pl-PL" sz="1400" dirty="0"/>
          </a:p>
          <a:p>
            <a:pPr algn="just"/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b="0" i="0" u="none" strike="noStrike" baseline="0" dirty="0"/>
          </a:p>
        </p:txBody>
      </p:sp>
      <p:pic>
        <p:nvPicPr>
          <p:cNvPr id="3074" name="Picture 2" descr="Systemy utrzymania cieląt – Hodowla i Chów Bydła">
            <a:extLst>
              <a:ext uri="{FF2B5EF4-FFF2-40B4-BE49-F238E27FC236}">
                <a16:creationId xmlns:a16="http://schemas.microsoft.com/office/drawing/2014/main" id="{E6A25F06-1A78-EE21-9AA7-E631690BB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929508"/>
            <a:ext cx="259080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B5405F1-C522-3BB1-11EF-B6CA496F3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198390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wymogi SMR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8376" y="767118"/>
            <a:ext cx="8147248" cy="4536504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u="sng" dirty="0"/>
              <a:t>SMR 10: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600"/>
                </a:solidFill>
              </a:rPr>
              <a:t>Dobrostan świń</a:t>
            </a:r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r>
              <a:rPr lang="pl-PL" sz="1400" u="sng" dirty="0"/>
              <a:t>Podstawa prawna</a:t>
            </a:r>
            <a:endParaRPr lang="pl-PL" sz="1400" dirty="0"/>
          </a:p>
          <a:p>
            <a:pPr marL="0" indent="0" algn="just">
              <a:buNone/>
            </a:pPr>
            <a:r>
              <a:rPr lang="pl-PL" sz="1400" dirty="0"/>
              <a:t>Dyrektywa Rady 2008/120/WE z dnia 18 grudnia 2008 r. ustanawiająca minimalne normy ochrony świń.</a:t>
            </a:r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lnSpc>
                <a:spcPct val="107000"/>
              </a:lnSpc>
              <a:buNone/>
            </a:pPr>
            <a:r>
              <a:rPr lang="pl-PL" sz="1400" b="1" u="sng" dirty="0">
                <a:solidFill>
                  <a:srgbClr val="006800"/>
                </a:solidFill>
              </a:rPr>
              <a:t>Dobrostan cieląt – przestrzeganie norm ochrony świń:</a:t>
            </a:r>
          </a:p>
          <a:p>
            <a:pPr algn="just">
              <a:lnSpc>
                <a:spcPct val="107000"/>
              </a:lnSpc>
            </a:pPr>
            <a:r>
              <a:rPr lang="pl-PL" sz="1400" dirty="0"/>
              <a:t>systemy utrzymania świń;</a:t>
            </a:r>
          </a:p>
          <a:p>
            <a:pPr algn="just">
              <a:lnSpc>
                <a:spcPct val="107000"/>
              </a:lnSpc>
            </a:pPr>
            <a:r>
              <a:rPr lang="pl-PL" sz="1400" dirty="0"/>
              <a:t>wymogi dotyczące betonowych podłóg ażurowych;</a:t>
            </a:r>
          </a:p>
          <a:p>
            <a:pPr algn="just">
              <a:lnSpc>
                <a:spcPct val="107000"/>
              </a:lnSpc>
            </a:pPr>
            <a:r>
              <a:rPr lang="pl-PL" sz="1400" dirty="0"/>
              <a:t>budynki, pomieszczenia, wyposażenie;</a:t>
            </a:r>
          </a:p>
          <a:p>
            <a:pPr algn="just">
              <a:lnSpc>
                <a:spcPct val="107000"/>
              </a:lnSpc>
            </a:pPr>
            <a:r>
              <a:rPr lang="pl-PL" sz="1400" dirty="0"/>
              <a:t>czynniki mikroklimatyczne w pomieszczeniach dla świń;</a:t>
            </a:r>
          </a:p>
          <a:p>
            <a:pPr>
              <a:lnSpc>
                <a:spcPct val="107000"/>
              </a:lnSpc>
            </a:pPr>
            <a:r>
              <a:rPr lang="pl-PL" sz="1400" dirty="0"/>
              <a:t>szczególne wymagania dotyczące utrzymania loch (dot. oproszenia, </a:t>
            </a:r>
            <a:br>
              <a:rPr lang="pl-PL" sz="1400" dirty="0"/>
            </a:br>
            <a:r>
              <a:rPr lang="pl-PL" sz="1400" dirty="0"/>
              <a:t>utrzymywania loch z prosiętami);</a:t>
            </a:r>
          </a:p>
          <a:p>
            <a:pPr algn="just">
              <a:lnSpc>
                <a:spcPct val="107000"/>
              </a:lnSpc>
            </a:pPr>
            <a:r>
              <a:rPr lang="pl-PL" sz="1400" dirty="0"/>
              <a:t>żywienie świń;</a:t>
            </a:r>
          </a:p>
          <a:p>
            <a:pPr algn="just">
              <a:lnSpc>
                <a:spcPct val="107000"/>
              </a:lnSpc>
            </a:pPr>
            <a:r>
              <a:rPr lang="pl-PL" sz="1400" dirty="0"/>
              <a:t>zapobieganie agresji;</a:t>
            </a:r>
          </a:p>
          <a:p>
            <a:pPr algn="just">
              <a:lnSpc>
                <a:spcPct val="107000"/>
              </a:lnSpc>
            </a:pPr>
            <a:r>
              <a:rPr lang="pl-PL" sz="1400" dirty="0"/>
              <a:t>wykonywanie zabiegów na świniach;</a:t>
            </a:r>
          </a:p>
          <a:p>
            <a:pPr algn="just">
              <a:lnSpc>
                <a:spcPct val="107000"/>
              </a:lnSpc>
            </a:pPr>
            <a:r>
              <a:rPr lang="pl-PL" sz="1400" dirty="0"/>
              <a:t>postępowanie z chorymi zwierzętami.</a:t>
            </a:r>
          </a:p>
          <a:p>
            <a:pPr algn="just">
              <a:lnSpc>
                <a:spcPct val="107000"/>
              </a:lnSpc>
            </a:pPr>
            <a:endParaRPr lang="pl-PL" sz="1400" dirty="0"/>
          </a:p>
          <a:p>
            <a:pPr marL="0" indent="0" algn="just">
              <a:lnSpc>
                <a:spcPct val="107000"/>
              </a:lnSpc>
              <a:buNone/>
            </a:pPr>
            <a:r>
              <a:rPr lang="pl-PL" sz="1400" dirty="0"/>
              <a:t> </a:t>
            </a:r>
          </a:p>
          <a:p>
            <a:pPr algn="just">
              <a:lnSpc>
                <a:spcPct val="107000"/>
              </a:lnSpc>
            </a:pPr>
            <a:endParaRPr lang="pl-PL" sz="1400" dirty="0"/>
          </a:p>
          <a:p>
            <a:pPr algn="just">
              <a:lnSpc>
                <a:spcPct val="107000"/>
              </a:lnSpc>
            </a:pPr>
            <a:endParaRPr lang="pl-PL" sz="1400" dirty="0"/>
          </a:p>
          <a:p>
            <a:pPr algn="just">
              <a:lnSpc>
                <a:spcPct val="107000"/>
              </a:lnSpc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b="0" i="0" u="none" strike="noStrike" baseline="0" dirty="0"/>
          </a:p>
        </p:txBody>
      </p:sp>
      <p:pic>
        <p:nvPicPr>
          <p:cNvPr id="4" name="Picture 2" descr="Ekoschemat „Dobrostan zwierząt”: jakie wymogi i dopłaty do świń?">
            <a:extLst>
              <a:ext uri="{FF2B5EF4-FFF2-40B4-BE49-F238E27FC236}">
                <a16:creationId xmlns:a16="http://schemas.microsoft.com/office/drawing/2014/main" id="{3CC91797-3DBC-DA6D-16FB-7754DBF00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85492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1072BF5-620F-D507-2704-9D25E3375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219798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wymogi SMR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8376" y="767118"/>
            <a:ext cx="8147248" cy="4536504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u="sng" dirty="0"/>
              <a:t>SMR 11: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600"/>
                </a:solidFill>
              </a:rPr>
              <a:t>Dobrostan zwierząt hodowlanych</a:t>
            </a:r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 eaLnBrk="1" hangingPunct="1">
              <a:buNone/>
            </a:pPr>
            <a:r>
              <a:rPr lang="pl-PL" altLang="pl-PL" sz="1400" dirty="0"/>
              <a:t>Wymogi ogólne dotyczą wszystkich gospodarstw utrzymujących zwierzęta gospodarskie bez względu na gatunek i ilość zwierząt w gospodarstwie i zdefiniowane zostały w </a:t>
            </a:r>
            <a:r>
              <a:rPr lang="pl-PL" altLang="pl-PL" sz="1400" b="1" dirty="0"/>
              <a:t>Dyrektywie 98/58/WE1 </a:t>
            </a:r>
            <a:r>
              <a:rPr lang="pl-PL" altLang="pl-PL" sz="1400" dirty="0"/>
              <a:t>dotyczącej ochrony zwierząt hodowlanych.</a:t>
            </a:r>
          </a:p>
          <a:p>
            <a:pPr marL="0" indent="0" algn="just" eaLnBrk="1" hangingPunct="1">
              <a:buNone/>
            </a:pPr>
            <a:endParaRPr lang="pl-PL" altLang="pl-PL" sz="1400" dirty="0"/>
          </a:p>
          <a:p>
            <a:pPr marL="0" indent="0" algn="just" eaLnBrk="1" hangingPunct="1">
              <a:buNone/>
            </a:pPr>
            <a:r>
              <a:rPr lang="pl-PL" altLang="pl-PL" sz="1400" dirty="0"/>
              <a:t>Prawo polskie dotyczące </a:t>
            </a:r>
            <a:r>
              <a:rPr lang="pl-PL" altLang="pl-PL" sz="1400" b="1" dirty="0"/>
              <a:t>dobrostanu zwierząt </a:t>
            </a:r>
            <a:r>
              <a:rPr lang="pl-PL" altLang="pl-PL" sz="1400" dirty="0"/>
              <a:t>w zakresie wymogów podstawowych określają: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pl-PL" altLang="pl-PL" sz="1400" dirty="0"/>
              <a:t>Rozporządzenie Ministra Rolnictwa i Rozwoju Wsi z dnia 15 lutego 2010 roku w sprawie wymagań </a:t>
            </a:r>
            <a:br>
              <a:rPr lang="pl-PL" altLang="pl-PL" sz="1400" dirty="0"/>
            </a:br>
            <a:r>
              <a:rPr lang="pl-PL" altLang="pl-PL" sz="1400" dirty="0"/>
              <a:t>i postępowania przy utrzymywaniu zwierząt gospodarskich, dla których normy ochrony zostały określone w przepisach Unii Europejskiej (Dz. U z 2010 Nr 56, poz. 344 z </a:t>
            </a:r>
            <a:r>
              <a:rPr lang="pl-PL" altLang="pl-PL" sz="1400" dirty="0" err="1"/>
              <a:t>późn</a:t>
            </a:r>
            <a:r>
              <a:rPr lang="pl-PL" altLang="pl-PL" sz="1400" dirty="0"/>
              <a:t>. zm.);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pl-PL" altLang="pl-PL" sz="1400" dirty="0"/>
              <a:t>Ustawa z dnia 21 sierpnia 1997 r. o ochronie zwierząt (Dz. U. z 2022 r. poz. 572).</a:t>
            </a:r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b="0" i="0" u="none" strike="noStrike" baseline="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F72CD83-CF6E-698E-CBC6-0B5CE9BE3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992905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68660"/>
          </a:xfrm>
        </p:spPr>
        <p:txBody>
          <a:bodyPr/>
          <a:lstStyle/>
          <a:p>
            <a:r>
              <a:rPr lang="pl-PL" sz="2500" b="1" dirty="0">
                <a:solidFill>
                  <a:prstClr val="black"/>
                </a:solidFill>
              </a:rPr>
              <a:t>Warunkowość – wymogi SMR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8376" y="767118"/>
            <a:ext cx="8147248" cy="4536504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u="sng" dirty="0"/>
              <a:t>SMR 11: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006600"/>
                </a:solidFill>
              </a:rPr>
              <a:t>Dobrostan zwierząt hodowlanych</a:t>
            </a:r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None/>
            </a:pPr>
            <a:r>
              <a:rPr lang="pl-PL" sz="1400" b="1" u="sng" dirty="0">
                <a:solidFill>
                  <a:srgbClr val="006800"/>
                </a:solidFill>
                <a:effectLst/>
                <a:latin typeface="+mj-lt"/>
              </a:rPr>
              <a:t>Ogólne wymagania dotyczące ochrony zwierząt gospodarskich dotyczą: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1"/>
                </a:solidFill>
                <a:effectLst/>
                <a:latin typeface="+mj-lt"/>
              </a:rPr>
              <a:t>kwalifikacji osób obsługujących zwierzęta;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1"/>
                </a:solidFill>
                <a:effectLst/>
                <a:latin typeface="+mj-lt"/>
              </a:rPr>
              <a:t>kontroli zwierząt (dozór);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1"/>
                </a:solidFill>
                <a:effectLst/>
                <a:latin typeface="+mj-lt"/>
              </a:rPr>
              <a:t>przechowywania dokumentacji dotyczącej leczenia i padnięć zwierząt;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1"/>
                </a:solidFill>
                <a:effectLst/>
                <a:latin typeface="+mj-lt"/>
              </a:rPr>
              <a:t>zapewnienia swobody ruchu zwierzętom;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1"/>
                </a:solidFill>
                <a:effectLst/>
                <a:latin typeface="+mj-lt"/>
              </a:rPr>
              <a:t>jakości budynków i pomieszczeń, w których przebywają zwierzęta;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1"/>
                </a:solidFill>
                <a:effectLst/>
                <a:latin typeface="+mj-lt"/>
              </a:rPr>
              <a:t>zapewnienia zwierzętom właściwych warunków środowiskowych;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1"/>
                </a:solidFill>
                <a:effectLst/>
                <a:latin typeface="+mj-lt"/>
              </a:rPr>
              <a:t>żywienia zwierząt (pasza, woda);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1"/>
                </a:solidFill>
                <a:effectLst/>
                <a:latin typeface="+mj-lt"/>
              </a:rPr>
              <a:t>postępowania ze zwierzętami chorymi, zranionymi oraz wykonywania </a:t>
            </a:r>
            <a:br>
              <a:rPr lang="pl-PL" sz="14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pl-PL" sz="1400" dirty="0">
                <a:solidFill>
                  <a:schemeClr val="tx1"/>
                </a:solidFill>
                <a:effectLst/>
                <a:latin typeface="+mj-lt"/>
              </a:rPr>
              <a:t>zabiegów lekarsko-weterynaryjnych;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1"/>
                </a:solidFill>
                <a:effectLst/>
                <a:latin typeface="+mj-lt"/>
              </a:rPr>
              <a:t>technologii stosowanych w chowie i hodowli zwierząt.</a:t>
            </a:r>
            <a:endParaRPr lang="pl-PL" sz="1400" dirty="0">
              <a:solidFill>
                <a:schemeClr val="tx1"/>
              </a:solidFill>
              <a:latin typeface="+mj-lt"/>
            </a:endParaRPr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Font typeface="Arial" charset="0"/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endParaRPr lang="pl-PL" sz="1400" b="0" i="0" u="none" strike="noStrike" baseline="0" dirty="0"/>
          </a:p>
        </p:txBody>
      </p:sp>
      <p:pic>
        <p:nvPicPr>
          <p:cNvPr id="1026" name="Picture 2" descr="Dobrostan - ponad 96 proc. kwoty przyznanych płatności trafiło do hodowców  bydła">
            <a:extLst>
              <a:ext uri="{FF2B5EF4-FFF2-40B4-BE49-F238E27FC236}">
                <a16:creationId xmlns:a16="http://schemas.microsoft.com/office/drawing/2014/main" id="{F790B237-9668-DF30-AA82-DB5A17DDC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353444"/>
            <a:ext cx="2886075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FAA0CE3-5DDF-931C-9CEE-05857A347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02756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A640A5BB-A752-BDF2-E6CC-37FB7B93F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2712F2-D808-4C07-B62A-357E776DA17F}" type="slidenum">
              <a:rPr lang="pl-PL" smtClean="0"/>
              <a:pPr>
                <a:defRPr/>
              </a:pPr>
              <a:t>5</a:t>
            </a:fld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074111B-E601-4C01-BC12-69E3E9B92A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9552" y="232238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pl-PL" sz="2800" b="1" dirty="0"/>
              <a:t>Zielona architektura WPR</a:t>
            </a:r>
            <a:br>
              <a:rPr lang="pl-PL" sz="2800" b="1" dirty="0"/>
            </a:br>
            <a:endParaRPr lang="pl-PL" sz="2800" b="1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6D503CC-C6CA-4311-B1BD-F5EC98F9515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333500"/>
            <a:ext cx="8229600" cy="37719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pl-PL" sz="1000" dirty="0"/>
          </a:p>
          <a:p>
            <a:pPr marL="0" indent="0">
              <a:buNone/>
            </a:pPr>
            <a:endParaRPr lang="pl-PL" sz="1000" dirty="0"/>
          </a:p>
          <a:p>
            <a:pPr marL="0" indent="0">
              <a:buNone/>
            </a:pPr>
            <a:endParaRPr lang="pl-PL" sz="1000" dirty="0"/>
          </a:p>
          <a:p>
            <a:pPr marL="0" indent="0">
              <a:buNone/>
            </a:pPr>
            <a:endParaRPr lang="pl-PL" sz="1000" dirty="0"/>
          </a:p>
          <a:p>
            <a:pPr marL="0" indent="0">
              <a:buNone/>
            </a:pPr>
            <a:endParaRPr lang="pl-PL" sz="1000" dirty="0"/>
          </a:p>
          <a:p>
            <a:pPr marL="0" indent="0">
              <a:buNone/>
            </a:pPr>
            <a:endParaRPr lang="pl-PL" sz="1000" dirty="0"/>
          </a:p>
          <a:p>
            <a:pPr marL="0" indent="0">
              <a:buNone/>
            </a:pPr>
            <a:endParaRPr lang="pl-PL" sz="1000" dirty="0"/>
          </a:p>
          <a:p>
            <a:pPr marL="0" indent="0">
              <a:buNone/>
            </a:pPr>
            <a:endParaRPr lang="pl-PL" sz="1000" dirty="0"/>
          </a:p>
          <a:p>
            <a:pPr marL="0" indent="0">
              <a:buNone/>
            </a:pPr>
            <a:endParaRPr lang="pl-PL" sz="1000" dirty="0"/>
          </a:p>
          <a:p>
            <a:pPr marL="0" indent="0">
              <a:buNone/>
            </a:pPr>
            <a:endParaRPr lang="pl-PL" sz="1000" dirty="0"/>
          </a:p>
          <a:p>
            <a:pPr marL="0" indent="0">
              <a:buNone/>
            </a:pPr>
            <a:endParaRPr lang="pl-PL" sz="1000" dirty="0"/>
          </a:p>
          <a:p>
            <a:pPr marL="0" indent="0">
              <a:buNone/>
            </a:pPr>
            <a:endParaRPr lang="pl-PL" sz="1000" dirty="0"/>
          </a:p>
          <a:p>
            <a:pPr marL="0" indent="0">
              <a:buNone/>
            </a:pPr>
            <a:endParaRPr lang="pl-PL" sz="1000" dirty="0"/>
          </a:p>
          <a:p>
            <a:pPr marL="0" indent="0">
              <a:buNone/>
            </a:pPr>
            <a:endParaRPr lang="pl-PL" sz="1000" dirty="0"/>
          </a:p>
          <a:p>
            <a:pPr marL="0" indent="0">
              <a:buNone/>
            </a:pPr>
            <a:endParaRPr lang="pl-PL" sz="1000" dirty="0"/>
          </a:p>
          <a:p>
            <a:pPr marL="0" indent="0">
              <a:buNone/>
            </a:pPr>
            <a:endParaRPr lang="pl-PL" sz="1000" dirty="0"/>
          </a:p>
          <a:p>
            <a:pPr marL="0" indent="0">
              <a:buNone/>
            </a:pPr>
            <a:endParaRPr lang="pl-PL" sz="1000" dirty="0"/>
          </a:p>
          <a:p>
            <a:pPr marL="0" indent="0">
              <a:buNone/>
            </a:pPr>
            <a:endParaRPr lang="pl-PL" sz="1000" dirty="0"/>
          </a:p>
          <a:p>
            <a:pPr marL="0" indent="0">
              <a:buNone/>
            </a:pPr>
            <a:endParaRPr lang="pl-PL" sz="1000" dirty="0"/>
          </a:p>
          <a:p>
            <a:pPr marL="0" indent="0">
              <a:buNone/>
            </a:pPr>
            <a:endParaRPr lang="pl-PL" sz="1000" dirty="0"/>
          </a:p>
          <a:p>
            <a:pPr marL="0" indent="0">
              <a:buNone/>
            </a:pPr>
            <a:endParaRPr lang="pl-PL" sz="1000" dirty="0"/>
          </a:p>
          <a:p>
            <a:pPr marL="0" indent="0">
              <a:buNone/>
            </a:pPr>
            <a:r>
              <a:rPr lang="pl-PL" sz="1000" dirty="0"/>
              <a:t>Źródło: MRIRW</a:t>
            </a:r>
          </a:p>
          <a:p>
            <a:pPr marL="0" indent="0">
              <a:buNone/>
            </a:pPr>
            <a:endParaRPr lang="pl-PL" sz="10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C943329-5433-4939-B03A-E27B22B3D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8" y="839312"/>
            <a:ext cx="8748464" cy="4266088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D0FDA176-E2B5-9F64-B3F0-4EB44F19EF6C}"/>
              </a:ext>
            </a:extLst>
          </p:cNvPr>
          <p:cNvSpPr/>
          <p:nvPr/>
        </p:nvSpPr>
        <p:spPr>
          <a:xfrm>
            <a:off x="2123728" y="985292"/>
            <a:ext cx="1872208" cy="348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860A01C-25EF-29F7-7A1B-435DA3E76099}"/>
              </a:ext>
            </a:extLst>
          </p:cNvPr>
          <p:cNvSpPr/>
          <p:nvPr/>
        </p:nvSpPr>
        <p:spPr>
          <a:xfrm>
            <a:off x="5617840" y="1109843"/>
            <a:ext cx="1872208" cy="348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6161DC6-30A9-D7AB-9FD9-BA6767F3670A}"/>
              </a:ext>
            </a:extLst>
          </p:cNvPr>
          <p:cNvSpPr txBox="1"/>
          <p:nvPr/>
        </p:nvSpPr>
        <p:spPr>
          <a:xfrm>
            <a:off x="1763233" y="955582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Poprzednia architektura                         Obecna architektura</a:t>
            </a:r>
          </a:p>
        </p:txBody>
      </p:sp>
    </p:spTree>
    <p:extLst>
      <p:ext uri="{BB962C8B-B14F-4D97-AF65-F5344CB8AC3E}">
        <p14:creationId xmlns:p14="http://schemas.microsoft.com/office/powerpoint/2010/main" val="4247390376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2CA7EB06-1C3C-02AE-98A7-841EB47B0D8C}"/>
              </a:ext>
            </a:extLst>
          </p:cNvPr>
          <p:cNvSpPr/>
          <p:nvPr/>
        </p:nvSpPr>
        <p:spPr>
          <a:xfrm>
            <a:off x="1236518" y="2615912"/>
            <a:ext cx="7024255" cy="2166505"/>
          </a:xfrm>
          <a:prstGeom prst="round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pl-P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06243" y="2803814"/>
            <a:ext cx="7284803" cy="17907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EKOSCHEMATY - </a:t>
            </a:r>
            <a:br>
              <a:rPr lang="pl-PL" b="1" dirty="0"/>
            </a:br>
            <a:r>
              <a:rPr lang="pl-PL" b="1" dirty="0"/>
              <a:t>systemy na rzecz klimatu, środowiska i dobrostanu zwierząt </a:t>
            </a:r>
          </a:p>
        </p:txBody>
      </p:sp>
    </p:spTree>
    <p:extLst>
      <p:ext uri="{BB962C8B-B14F-4D97-AF65-F5344CB8AC3E}">
        <p14:creationId xmlns:p14="http://schemas.microsoft.com/office/powerpoint/2010/main" val="11259282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26FBC40-7A15-8D54-6BD0-38F21D3BF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43C87-8688-4FB6-89E0-F94A4723DC6C}" type="slidenum">
              <a:rPr lang="pl-PL" smtClean="0"/>
              <a:t>51</a:t>
            </a:fld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3BFF6BA-1CC2-4BAD-6F78-6D77509E13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150" y="375642"/>
            <a:ext cx="7886700" cy="11049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pl-PL" sz="2100" b="1" dirty="0"/>
              <a:t>EKOSYSTEMY – </a:t>
            </a:r>
            <a:br>
              <a:rPr lang="pl-PL" sz="2100" b="1" dirty="0"/>
            </a:br>
            <a:r>
              <a:rPr lang="pl-PL" sz="2100" b="1" dirty="0"/>
              <a:t>systemy na rzecz klimatu, środowiska i dobrostanu zwierząt  </a:t>
            </a:r>
            <a:endParaRPr lang="pl-PL" sz="21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FFF3DFE-25BA-5A01-C144-852F2F7E27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151" y="1480542"/>
            <a:ext cx="7886700" cy="36274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1500" b="1" dirty="0" err="1"/>
              <a:t>Ekoschematy</a:t>
            </a:r>
            <a:r>
              <a:rPr lang="pl-PL" sz="1500" dirty="0"/>
              <a:t> to dobrowolne dla rolników systemy płatności za realizację praktyk korzystnych dla środowiska i klimatu oraz dobrostanu zwierząt, które wykraczają ponad wymogi określone </a:t>
            </a:r>
            <a:br>
              <a:rPr lang="pl-PL" sz="1500" dirty="0"/>
            </a:br>
            <a:r>
              <a:rPr lang="pl-PL" sz="1500" dirty="0"/>
              <a:t>w warunkowości. </a:t>
            </a:r>
          </a:p>
          <a:p>
            <a:pPr marL="0" indent="0" algn="just">
              <a:buNone/>
            </a:pPr>
            <a:endParaRPr lang="pl-PL" sz="1500" dirty="0"/>
          </a:p>
          <a:p>
            <a:pPr marL="0" indent="0" algn="just">
              <a:buNone/>
            </a:pPr>
            <a:r>
              <a:rPr lang="pl-PL" sz="1500" dirty="0"/>
              <a:t>Instrument ten został tak zaprojektowany, aby w jak największym stopniu realizować korzyści środowiskowe, a zarazem zachęcić rolników do aktywnego zaangażowania się w realizację działań na rzecz ochrony środowiska i klimatu.</a:t>
            </a:r>
          </a:p>
        </p:txBody>
      </p:sp>
      <p:pic>
        <p:nvPicPr>
          <p:cNvPr id="4" name="Picture 2" descr="Praktyki regeneratywne w rolnictwie pomagają zapobiegać zmianom klimatu -  Agrotechnika">
            <a:extLst>
              <a:ext uri="{FF2B5EF4-FFF2-40B4-BE49-F238E27FC236}">
                <a16:creationId xmlns:a16="http://schemas.microsoft.com/office/drawing/2014/main" id="{AD368B59-10E5-04C6-8DD8-3E160627A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49" y="3504393"/>
            <a:ext cx="2315400" cy="141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zym jest dobrostan zwierząt? - PPR">
            <a:extLst>
              <a:ext uri="{FF2B5EF4-FFF2-40B4-BE49-F238E27FC236}">
                <a16:creationId xmlns:a16="http://schemas.microsoft.com/office/drawing/2014/main" id="{AF1667A8-714C-7823-17BC-B84FD0481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154" y="3504392"/>
            <a:ext cx="2315399" cy="141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ntegrowana ochrona roślin — obowiązki sadownika w ramach systemu">
            <a:extLst>
              <a:ext uri="{FF2B5EF4-FFF2-40B4-BE49-F238E27FC236}">
                <a16:creationId xmlns:a16="http://schemas.microsoft.com/office/drawing/2014/main" id="{77CC1BCF-09A0-9599-8D1F-1255BE175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160" y="3504392"/>
            <a:ext cx="2435692" cy="14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238033"/>
      </p:ext>
    </p:extLst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63BC7F2-FAC7-B522-A4F7-65F602B935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4330477"/>
              </p:ext>
            </p:extLst>
          </p:nvPr>
        </p:nvGraphicFramePr>
        <p:xfrm>
          <a:off x="186432" y="418915"/>
          <a:ext cx="8802209" cy="4780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3D2D416A-4CC7-DED5-7B69-27561A8EE2CD}"/>
              </a:ext>
            </a:extLst>
          </p:cNvPr>
          <p:cNvSpPr/>
          <p:nvPr/>
        </p:nvSpPr>
        <p:spPr>
          <a:xfrm>
            <a:off x="186432" y="535060"/>
            <a:ext cx="1997476" cy="91712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pl-P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EC79B14D-3FCC-BD88-D640-02AB75415AF9}"/>
              </a:ext>
            </a:extLst>
          </p:cNvPr>
          <p:cNvSpPr/>
          <p:nvPr/>
        </p:nvSpPr>
        <p:spPr>
          <a:xfrm>
            <a:off x="3601836" y="535060"/>
            <a:ext cx="1997476" cy="94114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pl-P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D4D44C17-F592-506F-74C0-1AB865B0DFA1}"/>
              </a:ext>
            </a:extLst>
          </p:cNvPr>
          <p:cNvSpPr/>
          <p:nvPr/>
        </p:nvSpPr>
        <p:spPr>
          <a:xfrm>
            <a:off x="6522894" y="510556"/>
            <a:ext cx="2169013" cy="94114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pl-P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F9A137E8-603F-2AB9-EDD6-DFA90C2B0D62}"/>
              </a:ext>
            </a:extLst>
          </p:cNvPr>
          <p:cNvSpPr/>
          <p:nvPr/>
        </p:nvSpPr>
        <p:spPr>
          <a:xfrm>
            <a:off x="186432" y="2503053"/>
            <a:ext cx="1997476" cy="116907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pl-P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34A8B496-3C19-0AE5-1AAE-1F2B3D6E5AE8}"/>
              </a:ext>
            </a:extLst>
          </p:cNvPr>
          <p:cNvSpPr/>
          <p:nvPr/>
        </p:nvSpPr>
        <p:spPr>
          <a:xfrm>
            <a:off x="2183907" y="4106240"/>
            <a:ext cx="1997476" cy="94114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pl-P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6E51DC6E-BDC2-DFB5-4887-FCBC8FA924FC}"/>
              </a:ext>
            </a:extLst>
          </p:cNvPr>
          <p:cNvSpPr/>
          <p:nvPr/>
        </p:nvSpPr>
        <p:spPr>
          <a:xfrm>
            <a:off x="4642743" y="4106240"/>
            <a:ext cx="2157413" cy="94114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pl-P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52413098-55A4-B0E3-30F5-AFB0ACEEB1A6}"/>
              </a:ext>
            </a:extLst>
          </p:cNvPr>
          <p:cNvSpPr/>
          <p:nvPr/>
        </p:nvSpPr>
        <p:spPr>
          <a:xfrm>
            <a:off x="3327688" y="2187287"/>
            <a:ext cx="2447060" cy="1075459"/>
          </a:xfrm>
          <a:prstGeom prst="round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pl-P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6C0DC19-ED19-C5FD-FDBD-BB5A22D28AC1}"/>
              </a:ext>
            </a:extLst>
          </p:cNvPr>
          <p:cNvSpPr txBox="1"/>
          <p:nvPr/>
        </p:nvSpPr>
        <p:spPr>
          <a:xfrm>
            <a:off x="3844635" y="564949"/>
            <a:ext cx="15914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5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OBSZARY </a:t>
            </a:r>
            <a:br>
              <a:rPr lang="pl-PL" sz="1500" b="1" dirty="0">
                <a:solidFill>
                  <a:prstClr val="black"/>
                </a:solidFill>
                <a:latin typeface="Calibri" panose="020F0502020204030204"/>
                <a:cs typeface="+mn-cs"/>
              </a:rPr>
            </a:br>
            <a:r>
              <a:rPr lang="pl-PL" sz="15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Z ROŚLINAMI MIODODAJNYMI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75B9554-E5D4-D9F7-D347-C748F52638BF}"/>
              </a:ext>
            </a:extLst>
          </p:cNvPr>
          <p:cNvSpPr txBox="1"/>
          <p:nvPr/>
        </p:nvSpPr>
        <p:spPr>
          <a:xfrm>
            <a:off x="6644293" y="515460"/>
            <a:ext cx="2047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3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ROLNICTWO WĘGLOWE </a:t>
            </a:r>
            <a:br>
              <a:rPr lang="pl-PL" sz="1350" b="1" dirty="0">
                <a:solidFill>
                  <a:prstClr val="black"/>
                </a:solidFill>
                <a:latin typeface="Calibri" panose="020F0502020204030204"/>
                <a:cs typeface="+mn-cs"/>
              </a:rPr>
            </a:br>
            <a:r>
              <a:rPr lang="pl-PL" sz="13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I ZARZĄDZANIE SKŁĄDNIKAMI ODŻYWCZYMI 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C719785-2402-F18E-049F-4883B4148D91}"/>
              </a:ext>
            </a:extLst>
          </p:cNvPr>
          <p:cNvSpPr txBox="1"/>
          <p:nvPr/>
        </p:nvSpPr>
        <p:spPr>
          <a:xfrm>
            <a:off x="4722711" y="4195938"/>
            <a:ext cx="19974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5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RETENCJONOWANIE WODY NA TRWAŁYCH UŻYTKACH ZIELONYCH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925B8B9A-E418-024E-D909-6DF06FBA9552}"/>
              </a:ext>
            </a:extLst>
          </p:cNvPr>
          <p:cNvSpPr txBox="1"/>
          <p:nvPr/>
        </p:nvSpPr>
        <p:spPr>
          <a:xfrm>
            <a:off x="2183907" y="4330177"/>
            <a:ext cx="19974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5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DOBROSTAN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5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ZWIERZĄT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A02908F7-1A20-3312-826F-69892D283120}"/>
              </a:ext>
            </a:extLst>
          </p:cNvPr>
          <p:cNvSpPr txBox="1"/>
          <p:nvPr/>
        </p:nvSpPr>
        <p:spPr>
          <a:xfrm>
            <a:off x="155359" y="2564134"/>
            <a:ext cx="199747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3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PROWADZENIE PRODUKCJI ROŚLINNEJ </a:t>
            </a:r>
            <a:br>
              <a:rPr lang="pl-PL" sz="1350" b="1" dirty="0">
                <a:solidFill>
                  <a:prstClr val="black"/>
                </a:solidFill>
                <a:latin typeface="Calibri" panose="020F0502020204030204"/>
                <a:cs typeface="+mn-cs"/>
              </a:rPr>
            </a:br>
            <a:r>
              <a:rPr lang="pl-PL" sz="13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W SYSTEMIE INTEGROWANEJ PRODUKCJI ROŚLIN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F829E7BC-90B7-BC59-2749-319DF97AB2A0}"/>
              </a:ext>
            </a:extLst>
          </p:cNvPr>
          <p:cNvSpPr txBox="1"/>
          <p:nvPr/>
        </p:nvSpPr>
        <p:spPr>
          <a:xfrm>
            <a:off x="143831" y="710185"/>
            <a:ext cx="19974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5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BIOLOGICZNA OCHRONA UPRAW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C0CB298-11F5-7A66-9AF9-EFBDAD2C71E0}"/>
              </a:ext>
            </a:extLst>
          </p:cNvPr>
          <p:cNvSpPr txBox="1"/>
          <p:nvPr/>
        </p:nvSpPr>
        <p:spPr>
          <a:xfrm>
            <a:off x="3359037" y="2354910"/>
            <a:ext cx="2415712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EKOSCHEMATY – </a:t>
            </a:r>
            <a:br>
              <a:rPr lang="pl-PL" sz="1500" b="1" dirty="0">
                <a:solidFill>
                  <a:prstClr val="black"/>
                </a:solidFill>
                <a:latin typeface="Calibri" panose="020F0502020204030204"/>
                <a:cs typeface="+mn-cs"/>
              </a:rPr>
            </a:br>
            <a:r>
              <a:rPr lang="pl-PL" sz="10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SYSTEMY NA RZECZ KLIMATU, ŚRODOWISKA I DOBROSTANU ZWIERZĄT</a:t>
            </a:r>
          </a:p>
        </p:txBody>
      </p:sp>
      <p:sp>
        <p:nvSpPr>
          <p:cNvPr id="21" name="Prostokąt: zaokrąglone rogi 20">
            <a:extLst>
              <a:ext uri="{FF2B5EF4-FFF2-40B4-BE49-F238E27FC236}">
                <a16:creationId xmlns:a16="http://schemas.microsoft.com/office/drawing/2014/main" id="{594572B9-5EA5-ED39-F245-8710FA3CBA89}"/>
              </a:ext>
            </a:extLst>
          </p:cNvPr>
          <p:cNvSpPr/>
          <p:nvPr/>
        </p:nvSpPr>
        <p:spPr>
          <a:xfrm>
            <a:off x="6522893" y="1451701"/>
            <a:ext cx="2169013" cy="2654539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pl-P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BC50D00D-5456-0C6E-F449-4EDBA8D8D2FA}"/>
              </a:ext>
            </a:extLst>
          </p:cNvPr>
          <p:cNvSpPr txBox="1"/>
          <p:nvPr/>
        </p:nvSpPr>
        <p:spPr>
          <a:xfrm>
            <a:off x="6608661" y="1499254"/>
            <a:ext cx="1997476" cy="264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975" dirty="0">
                <a:solidFill>
                  <a:prstClr val="black"/>
                </a:solidFill>
                <a:latin typeface="Calibri" panose="020F0502020204030204"/>
                <a:cs typeface="+mn-cs"/>
              </a:rPr>
              <a:t>Ekstensywne użytkowanie TUZ </a:t>
            </a:r>
            <a:br>
              <a:rPr lang="pl-PL" sz="975" dirty="0">
                <a:solidFill>
                  <a:prstClr val="black"/>
                </a:solidFill>
                <a:latin typeface="Calibri" panose="020F0502020204030204"/>
                <a:cs typeface="+mn-cs"/>
              </a:rPr>
            </a:br>
            <a:r>
              <a:rPr lang="pl-PL" sz="975" dirty="0">
                <a:solidFill>
                  <a:prstClr val="black"/>
                </a:solidFill>
                <a:latin typeface="Calibri" panose="020F0502020204030204"/>
                <a:cs typeface="+mn-cs"/>
              </a:rPr>
              <a:t>z obsadą zwierząt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975" dirty="0">
                <a:solidFill>
                  <a:prstClr val="black"/>
                </a:solidFill>
                <a:latin typeface="Calibri" panose="020F0502020204030204"/>
                <a:cs typeface="+mn-cs"/>
              </a:rPr>
              <a:t>Międzyplony ozime/wsiewki śródplonowe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975" dirty="0">
                <a:solidFill>
                  <a:prstClr val="black"/>
                </a:solidFill>
                <a:latin typeface="Calibri" panose="020F0502020204030204"/>
                <a:cs typeface="+mn-cs"/>
              </a:rPr>
              <a:t>Opracowanie i przestrzeganie planu nawożenia - wariant podstawowy i wariant </a:t>
            </a:r>
            <a:br>
              <a:rPr lang="pl-PL" sz="975" dirty="0">
                <a:solidFill>
                  <a:prstClr val="black"/>
                </a:solidFill>
                <a:latin typeface="Calibri" panose="020F0502020204030204"/>
                <a:cs typeface="+mn-cs"/>
              </a:rPr>
            </a:br>
            <a:r>
              <a:rPr lang="pl-PL" sz="975" dirty="0">
                <a:solidFill>
                  <a:prstClr val="black"/>
                </a:solidFill>
                <a:latin typeface="Calibri" panose="020F0502020204030204"/>
                <a:cs typeface="+mn-cs"/>
              </a:rPr>
              <a:t>z wapnowaniem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975" dirty="0">
                <a:solidFill>
                  <a:prstClr val="black"/>
                </a:solidFill>
                <a:latin typeface="Calibri" panose="020F0502020204030204"/>
                <a:cs typeface="+mn-cs"/>
              </a:rPr>
              <a:t>Zróżnicowana struktura upraw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975" dirty="0">
                <a:solidFill>
                  <a:prstClr val="black"/>
                </a:solidFill>
                <a:latin typeface="Calibri" panose="020F0502020204030204"/>
                <a:cs typeface="+mn-cs"/>
              </a:rPr>
              <a:t>Wymieszanie obornika na gruntach ornych w ciągu 12 godzin od aplikacji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975" dirty="0">
                <a:solidFill>
                  <a:prstClr val="black"/>
                </a:solidFill>
                <a:latin typeface="Calibri" panose="020F0502020204030204"/>
                <a:cs typeface="+mn-cs"/>
              </a:rPr>
              <a:t>Stosowanie płynnych nawozów naturalnych innymi metodami niż rozbryzgowo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975" dirty="0">
                <a:solidFill>
                  <a:prstClr val="black"/>
                </a:solidFill>
                <a:latin typeface="Calibri" panose="020F0502020204030204"/>
                <a:cs typeface="+mn-cs"/>
              </a:rPr>
              <a:t>Uproszczone systemy uprawy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975" dirty="0">
                <a:solidFill>
                  <a:prstClr val="black"/>
                </a:solidFill>
                <a:latin typeface="Calibri" panose="020F0502020204030204"/>
                <a:cs typeface="+mn-cs"/>
              </a:rPr>
              <a:t>Wymieszanie słomy z glebą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FED1F0B1-06FD-2BD7-1051-57E36F043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43C87-8688-4FB6-89E0-F94A4723DC6C}" type="slidenum">
              <a:rPr lang="pl-PL" smtClean="0"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1550945"/>
      </p:ext>
    </p:ext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26CA033-B3C2-3685-6FA8-BC4962538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4F76F-5D86-4121-8C9E-D7EC14B1F6D9}" type="slidenum">
              <a:rPr lang="pl-PL" smtClean="0"/>
              <a:pPr>
                <a:defRPr/>
              </a:pPr>
              <a:t>53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29465" y="0"/>
            <a:ext cx="9034462" cy="15494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br>
              <a:rPr lang="pl-PL" sz="2700" b="1" dirty="0"/>
            </a:br>
            <a:r>
              <a:rPr lang="pl-PL" sz="2700" b="1" dirty="0"/>
              <a:t>Ekoschemat: Obszary z roślinami miododajnymi</a:t>
            </a:r>
            <a:br>
              <a:rPr lang="pl-PL" sz="2700" dirty="0"/>
            </a:br>
            <a:br>
              <a:rPr lang="pl-PL" sz="1050" dirty="0"/>
            </a:br>
            <a:r>
              <a:rPr lang="pl-PL" sz="2025" b="1" dirty="0"/>
              <a:t>Cel Ekoschematu:</a:t>
            </a:r>
            <a:br>
              <a:rPr lang="pl-PL" sz="2025" dirty="0"/>
            </a:br>
            <a:r>
              <a:rPr lang="pl-PL" sz="1500" dirty="0"/>
              <a:t>Zachęcanie rolników do tworzenia obszarów z roślinami miododajnymi, stanowiącymi długotrwałe, różnorodne i bezpieczne żerowiska dla pszczoły miodnej i dzikich owadów zapylających. Obszary takie przyczynią się do ochrony różnorodności biologicznej.</a:t>
            </a:r>
            <a:br>
              <a:rPr lang="pl-PL" sz="1500" dirty="0"/>
            </a:br>
            <a:endParaRPr lang="pl-PL" sz="1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4294967295"/>
          </p:nvPr>
        </p:nvSpPr>
        <p:spPr>
          <a:xfrm>
            <a:off x="200800" y="2044181"/>
            <a:ext cx="4224338" cy="32639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1800" dirty="0"/>
              <a:t>WYMAGANIA W RAMACH INTERWENCJI</a:t>
            </a:r>
          </a:p>
          <a:p>
            <a:r>
              <a:rPr lang="pl-PL" sz="1500" dirty="0">
                <a:latin typeface="+mj-lt"/>
              </a:rPr>
              <a:t>Utworzenie obszaru roślinami miododajnymi przez wysiew mieszanki składającej się z co najmniej dwóch gatunków roślin miododajnych </a:t>
            </a:r>
            <a:br>
              <a:rPr lang="pl-PL" sz="1500" dirty="0">
                <a:latin typeface="+mj-lt"/>
              </a:rPr>
            </a:br>
            <a:r>
              <a:rPr lang="pl-PL" sz="1500" dirty="0">
                <a:latin typeface="+mj-lt"/>
              </a:rPr>
              <a:t>z określonej listy.</a:t>
            </a:r>
          </a:p>
          <a:p>
            <a:r>
              <a:rPr lang="pl-PL" sz="1500" dirty="0">
                <a:latin typeface="+mj-lt"/>
              </a:rPr>
              <a:t>Zakaz prowadzenia produkcji rolnej (w tym zakaz wypasu i koszenia) w terminie do 31 sierpnia.</a:t>
            </a:r>
          </a:p>
          <a:p>
            <a:r>
              <a:rPr lang="pl-PL" sz="1500" dirty="0">
                <a:latin typeface="+mj-lt"/>
              </a:rPr>
              <a:t>Zakaz stosowania środków ochrony roślin.</a:t>
            </a:r>
          </a:p>
          <a:p>
            <a:r>
              <a:rPr lang="pl-PL" sz="1500" dirty="0">
                <a:latin typeface="+mj-lt"/>
              </a:rPr>
              <a:t>Rośliny z wykazu 1 można wysiewać w mieszance z trawami lub innymi zielnymi roślinami pastewnymi pod warunkiem, że te trawy lub inne zielne rośliny pastewne </a:t>
            </a:r>
            <a:r>
              <a:rPr lang="pl-PL" sz="1500" b="1" dirty="0">
                <a:latin typeface="+mj-lt"/>
              </a:rPr>
              <a:t>nie są dominujące </a:t>
            </a:r>
            <a:r>
              <a:rPr lang="pl-PL" sz="1500" dirty="0">
                <a:latin typeface="+mj-lt"/>
              </a:rPr>
              <a:t>w </a:t>
            </a:r>
            <a:r>
              <a:rPr lang="pl-PL" sz="1500">
                <a:latin typeface="+mj-lt"/>
              </a:rPr>
              <a:t>tej mieszance.</a:t>
            </a:r>
            <a:endParaRPr lang="pl-PL" sz="1500" dirty="0">
              <a:latin typeface="+mj-lt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4294967295"/>
          </p:nvPr>
        </p:nvSpPr>
        <p:spPr>
          <a:xfrm>
            <a:off x="4851400" y="2155979"/>
            <a:ext cx="4292600" cy="32623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/>
              <a:t>ZAKRES I WYSOKOŚĆ WSPARCIA</a:t>
            </a:r>
          </a:p>
          <a:p>
            <a:pPr marL="0" indent="0">
              <a:buNone/>
            </a:pPr>
            <a:r>
              <a:rPr lang="pl-PL" sz="1500" dirty="0">
                <a:latin typeface="+mj-lt"/>
              </a:rPr>
              <a:t>Płatność roczna przyznawana do powierzchni gruntów ornych, na których realizowany jest </a:t>
            </a:r>
            <a:r>
              <a:rPr lang="pl-PL" sz="1500" dirty="0" err="1">
                <a:latin typeface="+mj-lt"/>
              </a:rPr>
              <a:t>ekoschemat</a:t>
            </a:r>
            <a:r>
              <a:rPr lang="pl-PL" sz="1500" dirty="0">
                <a:latin typeface="+mj-lt"/>
              </a:rPr>
              <a:t>. </a:t>
            </a:r>
          </a:p>
          <a:p>
            <a:pPr marL="0" indent="0">
              <a:buNone/>
            </a:pPr>
            <a:r>
              <a:rPr lang="pl-PL" sz="1500" dirty="0">
                <a:latin typeface="+mj-lt"/>
              </a:rPr>
              <a:t>Szacowana stawka: </a:t>
            </a:r>
            <a:r>
              <a:rPr lang="pl-PL" sz="1500" b="1" dirty="0">
                <a:latin typeface="+mj-lt"/>
              </a:rPr>
              <a:t>269,21 euro/ha</a:t>
            </a:r>
          </a:p>
          <a:p>
            <a:pPr marL="0" indent="0">
              <a:buNone/>
            </a:pPr>
            <a:endParaRPr lang="pl-PL" sz="1500" dirty="0">
              <a:latin typeface="+mj-lt"/>
            </a:endParaRPr>
          </a:p>
          <a:p>
            <a:pPr marL="0" indent="0">
              <a:buNone/>
            </a:pPr>
            <a:r>
              <a:rPr lang="pl-PL" sz="1500" dirty="0">
                <a:latin typeface="+mj-lt"/>
              </a:rPr>
              <a:t>269,21 EUR/ha x aktualny kurs EUR/Zł (~4,78 zł) = 1286,82 zł</a:t>
            </a:r>
          </a:p>
          <a:p>
            <a:pPr marL="0" indent="0">
              <a:buNone/>
            </a:pPr>
            <a:endParaRPr lang="pl-PL" sz="1500" dirty="0"/>
          </a:p>
          <a:p>
            <a:pPr marL="0" indent="0">
              <a:buNone/>
            </a:pPr>
            <a:endParaRPr lang="pl-PL" sz="1800" dirty="0"/>
          </a:p>
        </p:txBody>
      </p:sp>
      <p:cxnSp>
        <p:nvCxnSpPr>
          <p:cNvPr id="6" name="Łącznik prosty 5"/>
          <p:cNvCxnSpPr/>
          <p:nvPr/>
        </p:nvCxnSpPr>
        <p:spPr>
          <a:xfrm>
            <a:off x="441543" y="1984881"/>
            <a:ext cx="8722384" cy="647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Łącznik prosty 7"/>
          <p:cNvCxnSpPr/>
          <p:nvPr/>
        </p:nvCxnSpPr>
        <p:spPr>
          <a:xfrm>
            <a:off x="4559060" y="2219823"/>
            <a:ext cx="12940" cy="319846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Picture 2" descr="Rośliny miododajne - 10 najlepszych kwiatów dających miód">
            <a:extLst>
              <a:ext uri="{FF2B5EF4-FFF2-40B4-BE49-F238E27FC236}">
                <a16:creationId xmlns:a16="http://schemas.microsoft.com/office/drawing/2014/main" id="{17B1B164-4C1A-C2C6-D136-FA002F64E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004" y="4235004"/>
            <a:ext cx="2119391" cy="121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8391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19A2B25-96D5-7E8E-B083-4E237EF2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8077" y="428042"/>
            <a:ext cx="6704790" cy="5832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530" dirty="0"/>
              <a:t>Lista gatunków roślin miododajnych  (bogatych w pyłek i nektar)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FCBA39A-4BAC-B06E-099D-3086D2B29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40892" y="5086588"/>
            <a:ext cx="3086100" cy="273844"/>
          </a:xfrm>
        </p:spPr>
        <p:txBody>
          <a:bodyPr/>
          <a:lstStyle/>
          <a:p>
            <a:pPr>
              <a:defRPr/>
            </a:pPr>
            <a:r>
              <a:rPr lang="pl-PL" dirty="0"/>
              <a:t>Obszary z roślinami miododajnymi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866A659-7137-670D-2064-636834BD4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867" y="4063445"/>
            <a:ext cx="824650" cy="109828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9A806E1-66D2-23A6-57C5-F3EE0F8D2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488" y="4044142"/>
            <a:ext cx="1485240" cy="109507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DCC899F-284F-24AA-9CE0-3DB50C881C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" r="46511"/>
          <a:stretch/>
        </p:blipFill>
        <p:spPr>
          <a:xfrm>
            <a:off x="7050363" y="4044141"/>
            <a:ext cx="931233" cy="111758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19A9340-1C41-01D5-95C9-08C429E9BE18}"/>
              </a:ext>
            </a:extLst>
          </p:cNvPr>
          <p:cNvSpPr txBox="1"/>
          <p:nvPr/>
        </p:nvSpPr>
        <p:spPr>
          <a:xfrm>
            <a:off x="6099242" y="1163721"/>
            <a:ext cx="3044758" cy="2768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900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Wykaz nr 2</a:t>
            </a:r>
            <a:endParaRPr lang="pl-PL" sz="900" dirty="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1) facelia błękitna (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Phacelia</a:t>
            </a:r>
            <a:r>
              <a:rPr lang="pl-PL" sz="9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tanacaetifolia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9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Benth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.); </a:t>
            </a:r>
          </a:p>
          <a:p>
            <a:pPr>
              <a:lnSpc>
                <a:spcPct val="150000"/>
              </a:lnSpc>
            </a:pP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2) gorczyca jasna (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Sinapis</a:t>
            </a:r>
            <a:r>
              <a:rPr lang="pl-PL" sz="9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alba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L.); </a:t>
            </a:r>
          </a:p>
          <a:p>
            <a:pPr>
              <a:lnSpc>
                <a:spcPct val="150000"/>
              </a:lnSpc>
            </a:pP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3) gryka zwyczajna (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Fagopyrum</a:t>
            </a:r>
            <a:r>
              <a:rPr lang="pl-PL" sz="9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esculentum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9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Moench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); </a:t>
            </a:r>
          </a:p>
          <a:p>
            <a:pPr>
              <a:lnSpc>
                <a:spcPct val="150000"/>
              </a:lnSpc>
            </a:pP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4) komonica zwyczajna (</a:t>
            </a:r>
            <a:r>
              <a:rPr lang="pl-PL" sz="9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Lotus 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corniculatus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L.); </a:t>
            </a:r>
          </a:p>
          <a:p>
            <a:pPr>
              <a:lnSpc>
                <a:spcPct val="150000"/>
              </a:lnSpc>
            </a:pP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5) koniczyny (</a:t>
            </a:r>
            <a:r>
              <a:rPr lang="pl-PL" sz="9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Trifolium 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spp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.) z wyłączeniem koniczyny </a:t>
            </a:r>
            <a:r>
              <a:rPr lang="pl-PL" sz="9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odst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6) lucerny (</a:t>
            </a:r>
            <a:r>
              <a:rPr lang="pl-PL" sz="9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Medicago 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spp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.); </a:t>
            </a:r>
          </a:p>
          <a:p>
            <a:pPr>
              <a:lnSpc>
                <a:spcPct val="150000"/>
              </a:lnSpc>
            </a:pP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7) nostrzyk biały (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Melilotus</a:t>
            </a:r>
            <a:r>
              <a:rPr lang="pl-PL" sz="9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albus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Med.); </a:t>
            </a:r>
          </a:p>
          <a:p>
            <a:pPr>
              <a:lnSpc>
                <a:spcPct val="150000"/>
              </a:lnSpc>
            </a:pP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8) rzodkiew oleista (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Raphanus</a:t>
            </a:r>
            <a:r>
              <a:rPr lang="pl-PL" sz="9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sativus</a:t>
            </a:r>
            <a:r>
              <a:rPr lang="pl-PL" sz="9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var</a:t>
            </a:r>
            <a:r>
              <a:rPr lang="pl-PL" sz="9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oleiformis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Pers.); </a:t>
            </a:r>
          </a:p>
          <a:p>
            <a:pPr>
              <a:lnSpc>
                <a:spcPct val="150000"/>
              </a:lnSpc>
            </a:pP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9) słonecznik zwyczajny (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Helianthus</a:t>
            </a:r>
            <a:r>
              <a:rPr lang="pl-PL" sz="9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annuus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L.); </a:t>
            </a:r>
          </a:p>
          <a:p>
            <a:pPr>
              <a:lnSpc>
                <a:spcPct val="150000"/>
              </a:lnSpc>
            </a:pP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10) sparceta piaskowa (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Onobrychis</a:t>
            </a:r>
            <a:r>
              <a:rPr lang="pl-PL" sz="9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arenaria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(Kit.) DC.); </a:t>
            </a:r>
          </a:p>
          <a:p>
            <a:pPr>
              <a:lnSpc>
                <a:spcPct val="150000"/>
              </a:lnSpc>
            </a:pP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11) sparceta siewna (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Onobrychis</a:t>
            </a:r>
            <a:r>
              <a:rPr lang="pl-PL" sz="9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viciifolia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9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Scop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.); </a:t>
            </a:r>
          </a:p>
          <a:p>
            <a:pPr>
              <a:lnSpc>
                <a:spcPct val="150000"/>
              </a:lnSpc>
            </a:pP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12) wyka kosmata (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Vicia</a:t>
            </a:r>
            <a:r>
              <a:rPr lang="pl-PL" sz="9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villosa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9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Roth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.). 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F9EC5A0-91A7-9A4D-03B7-71E7324E9BBE}"/>
              </a:ext>
            </a:extLst>
          </p:cNvPr>
          <p:cNvSpPr txBox="1"/>
          <p:nvPr/>
        </p:nvSpPr>
        <p:spPr>
          <a:xfrm>
            <a:off x="176006" y="1095015"/>
            <a:ext cx="2793838" cy="4222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900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Wykaz nr 1</a:t>
            </a:r>
            <a:endParaRPr lang="pl-PL" sz="900" dirty="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1)   bodziszki (</a:t>
            </a:r>
            <a:r>
              <a:rPr lang="pl-PL" sz="9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Geranium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spp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.); </a:t>
            </a:r>
          </a:p>
          <a:p>
            <a:pPr>
              <a:lnSpc>
                <a:spcPct val="150000"/>
              </a:lnSpc>
            </a:pP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2)   chabry (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Centaurea</a:t>
            </a:r>
            <a:r>
              <a:rPr lang="pl-PL" sz="9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spp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.); </a:t>
            </a:r>
          </a:p>
          <a:p>
            <a:pPr>
              <a:lnSpc>
                <a:spcPct val="150000"/>
              </a:lnSpc>
            </a:pP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3)   czarnuszki (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Nigella</a:t>
            </a:r>
            <a:r>
              <a:rPr lang="pl-PL" sz="9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spp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.); </a:t>
            </a:r>
          </a:p>
          <a:p>
            <a:pPr>
              <a:lnSpc>
                <a:spcPct val="150000"/>
              </a:lnSpc>
            </a:pP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4)   cząber ogrodowy (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Satureja</a:t>
            </a:r>
            <a:r>
              <a:rPr lang="pl-PL" sz="9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hortensis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L.); </a:t>
            </a:r>
          </a:p>
          <a:p>
            <a:pPr>
              <a:lnSpc>
                <a:spcPct val="150000"/>
              </a:lnSpc>
            </a:pP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5)   czyściec prosty (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Stachys</a:t>
            </a:r>
            <a:r>
              <a:rPr lang="pl-PL" sz="9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recta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L.); </a:t>
            </a:r>
          </a:p>
          <a:p>
            <a:pPr>
              <a:lnSpc>
                <a:spcPct val="150000"/>
              </a:lnSpc>
            </a:pP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6)   </a:t>
            </a:r>
            <a:r>
              <a:rPr lang="pl-PL" sz="9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dzielżan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jesienny (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Helenium</a:t>
            </a:r>
            <a:r>
              <a:rPr lang="pl-PL" sz="9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autumnale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L.); </a:t>
            </a:r>
          </a:p>
          <a:p>
            <a:pPr>
              <a:lnSpc>
                <a:spcPct val="150000"/>
              </a:lnSpc>
            </a:pP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7) </a:t>
            </a:r>
            <a:r>
              <a:rPr lang="pl-PL" sz="9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kłosowce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Agastache</a:t>
            </a:r>
            <a:r>
              <a:rPr lang="pl-PL" sz="9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spp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.); </a:t>
            </a:r>
          </a:p>
          <a:p>
            <a:pPr>
              <a:lnSpc>
                <a:spcPct val="150000"/>
              </a:lnSpc>
            </a:pP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8) kocimiętki (</a:t>
            </a:r>
            <a:r>
              <a:rPr lang="pl-PL" sz="9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Nepeta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9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spp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.); </a:t>
            </a:r>
          </a:p>
          <a:p>
            <a:pPr>
              <a:lnSpc>
                <a:spcPct val="150000"/>
              </a:lnSpc>
            </a:pP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9) kolendra siewna ( 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Coriandrum</a:t>
            </a:r>
            <a:r>
              <a:rPr lang="pl-PL" sz="9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sativum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L.); </a:t>
            </a:r>
          </a:p>
          <a:p>
            <a:pPr>
              <a:lnSpc>
                <a:spcPct val="150000"/>
              </a:lnSpc>
            </a:pP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10) kosmos </a:t>
            </a:r>
            <a:r>
              <a:rPr lang="pl-PL" sz="9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pierzastolistny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Cosmos</a:t>
            </a:r>
            <a:r>
              <a:rPr lang="pl-PL" sz="9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bipinnatus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9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Cav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.); </a:t>
            </a:r>
          </a:p>
          <a:p>
            <a:pPr>
              <a:lnSpc>
                <a:spcPct val="150000"/>
              </a:lnSpc>
            </a:pP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11) krwawnica pospolita ( 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Lythrum</a:t>
            </a:r>
            <a:r>
              <a:rPr lang="pl-PL" sz="9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salicaria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L.); </a:t>
            </a:r>
          </a:p>
          <a:p>
            <a:pPr>
              <a:lnSpc>
                <a:spcPct val="150000"/>
              </a:lnSpc>
            </a:pP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12) lebiodka pospolita (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Origanum</a:t>
            </a:r>
            <a:r>
              <a:rPr lang="pl-PL" sz="9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vulgare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L.); </a:t>
            </a:r>
          </a:p>
          <a:p>
            <a:pPr>
              <a:lnSpc>
                <a:spcPct val="150000"/>
              </a:lnSpc>
            </a:pP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13) lubczyk ogrodowy (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Levisticum</a:t>
            </a:r>
            <a:r>
              <a:rPr lang="pl-PL" sz="9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officinale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Koch); </a:t>
            </a:r>
          </a:p>
          <a:p>
            <a:pPr>
              <a:lnSpc>
                <a:spcPct val="150000"/>
              </a:lnSpc>
            </a:pP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14) </a:t>
            </a:r>
            <a:r>
              <a:rPr lang="pl-PL" sz="9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łyszczec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wiechowaty (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Gypsophila</a:t>
            </a:r>
            <a:r>
              <a:rPr lang="pl-PL" sz="9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paniculata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9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Fisch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.); </a:t>
            </a:r>
          </a:p>
          <a:p>
            <a:pPr>
              <a:lnSpc>
                <a:spcPct val="150000"/>
              </a:lnSpc>
            </a:pP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15) marzymięta grzebieniasta (orzęsiona) (</a:t>
            </a:r>
            <a:r>
              <a:rPr lang="pl-PL" sz="9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Elsholtzia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16) mierznica czarna (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Ballota</a:t>
            </a:r>
            <a:r>
              <a:rPr lang="pl-PL" sz="9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nigra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L.); </a:t>
            </a:r>
          </a:p>
          <a:p>
            <a:pPr>
              <a:lnSpc>
                <a:spcPct val="150000"/>
              </a:lnSpc>
            </a:pP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17) mikołajek </a:t>
            </a:r>
            <a:r>
              <a:rPr lang="pl-PL" sz="9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płaskolistny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Eryngium</a:t>
            </a:r>
            <a:r>
              <a:rPr lang="pl-PL" sz="9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planum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L.); </a:t>
            </a:r>
          </a:p>
          <a:p>
            <a:pPr>
              <a:lnSpc>
                <a:spcPct val="150000"/>
              </a:lnSpc>
            </a:pP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18) ogórecznik lekarski (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Borago</a:t>
            </a:r>
            <a:r>
              <a:rPr lang="pl-PL" sz="9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9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officinalis</a:t>
            </a:r>
            <a:r>
              <a:rPr lang="pl-PL" sz="9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L.); 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C89C864F-A9D2-C09F-CCC6-6A6158BA506B}"/>
              </a:ext>
            </a:extLst>
          </p:cNvPr>
          <p:cNvSpPr txBox="1"/>
          <p:nvPr/>
        </p:nvSpPr>
        <p:spPr>
          <a:xfrm>
            <a:off x="2862661" y="1182199"/>
            <a:ext cx="2793838" cy="3878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19) ostropest plamisty (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Silybum</a:t>
            </a:r>
            <a:r>
              <a:rPr lang="pl-PL" sz="825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marianum</a:t>
            </a: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(L.) </a:t>
            </a:r>
            <a:r>
              <a:rPr lang="pl-PL" sz="825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Gaertn</a:t>
            </a: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.); </a:t>
            </a:r>
          </a:p>
          <a:p>
            <a:pPr>
              <a:lnSpc>
                <a:spcPct val="150000"/>
              </a:lnSpc>
            </a:pP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20) ożanka </a:t>
            </a:r>
            <a:r>
              <a:rPr lang="pl-PL" sz="825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nierównoząbkowa</a:t>
            </a: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Teucrium</a:t>
            </a:r>
            <a:r>
              <a:rPr lang="pl-PL" sz="825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scorodonia</a:t>
            </a: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L.); </a:t>
            </a:r>
          </a:p>
          <a:p>
            <a:pPr>
              <a:lnSpc>
                <a:spcPct val="150000"/>
              </a:lnSpc>
            </a:pP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21) przegorzany (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Echinops</a:t>
            </a:r>
            <a:r>
              <a:rPr lang="pl-PL" sz="825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spp</a:t>
            </a: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.); </a:t>
            </a:r>
          </a:p>
          <a:p>
            <a:pPr>
              <a:lnSpc>
                <a:spcPct val="150000"/>
              </a:lnSpc>
            </a:pP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22) pszczelnik mołdawski (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Dracocephalum</a:t>
            </a:r>
            <a:r>
              <a:rPr lang="pl-PL" sz="825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moldavicum</a:t>
            </a: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L.); </a:t>
            </a:r>
          </a:p>
          <a:p>
            <a:pPr>
              <a:lnSpc>
                <a:spcPct val="150000"/>
              </a:lnSpc>
            </a:pP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23) rezedy (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Reseda</a:t>
            </a:r>
            <a:r>
              <a:rPr lang="pl-PL" sz="825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spp</a:t>
            </a: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.); </a:t>
            </a:r>
          </a:p>
          <a:p>
            <a:pPr>
              <a:lnSpc>
                <a:spcPct val="150000"/>
              </a:lnSpc>
            </a:pP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24) rukiew siewna (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Eruca</a:t>
            </a:r>
            <a:r>
              <a:rPr lang="pl-PL" sz="825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sativa</a:t>
            </a: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DC.); </a:t>
            </a:r>
          </a:p>
          <a:p>
            <a:pPr>
              <a:lnSpc>
                <a:spcPct val="150000"/>
              </a:lnSpc>
            </a:pP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25) serdecznik pospolity (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Leonurus</a:t>
            </a:r>
            <a:r>
              <a:rPr lang="pl-PL" sz="825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cardiaca</a:t>
            </a: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L.); </a:t>
            </a:r>
          </a:p>
          <a:p>
            <a:pPr>
              <a:lnSpc>
                <a:spcPct val="150000"/>
              </a:lnSpc>
            </a:pP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26) stulisz sztywny (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Sisymbrium</a:t>
            </a:r>
            <a:r>
              <a:rPr lang="pl-PL" sz="825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strictissimum</a:t>
            </a: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L.); </a:t>
            </a:r>
          </a:p>
          <a:p>
            <a:pPr>
              <a:lnSpc>
                <a:spcPct val="150000"/>
              </a:lnSpc>
            </a:pP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27) szałwie (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Salvia</a:t>
            </a:r>
            <a:r>
              <a:rPr lang="pl-PL" sz="825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spp</a:t>
            </a: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.) z wyłączeniem </a:t>
            </a:r>
            <a:r>
              <a:rPr lang="pl-PL" sz="825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szałwi</a:t>
            </a: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błyszczącej</a:t>
            </a:r>
          </a:p>
          <a:p>
            <a:pPr>
              <a:lnSpc>
                <a:spcPct val="150000"/>
              </a:lnSpc>
            </a:pP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28) szanta zwyczajna (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Marrubium</a:t>
            </a:r>
            <a:r>
              <a:rPr lang="pl-PL" sz="825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vulgare</a:t>
            </a: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L.); </a:t>
            </a:r>
          </a:p>
          <a:p>
            <a:pPr>
              <a:lnSpc>
                <a:spcPct val="150000"/>
              </a:lnSpc>
            </a:pP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29) ślaz </a:t>
            </a:r>
            <a:r>
              <a:rPr lang="pl-PL" sz="825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zygmarek</a:t>
            </a: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Malva</a:t>
            </a:r>
            <a:r>
              <a:rPr lang="pl-PL" sz="825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alcea</a:t>
            </a: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L.); </a:t>
            </a:r>
          </a:p>
          <a:p>
            <a:pPr>
              <a:lnSpc>
                <a:spcPct val="150000"/>
              </a:lnSpc>
            </a:pP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30) ślazówka </a:t>
            </a:r>
            <a:r>
              <a:rPr lang="pl-PL" sz="825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turyngska</a:t>
            </a: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Lavatera</a:t>
            </a:r>
            <a:r>
              <a:rPr lang="pl-PL" sz="825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thuringiaca</a:t>
            </a: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L.); </a:t>
            </a:r>
          </a:p>
          <a:p>
            <a:pPr>
              <a:lnSpc>
                <a:spcPct val="150000"/>
              </a:lnSpc>
            </a:pP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31) świerzbnica polna (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Knautia</a:t>
            </a:r>
            <a:r>
              <a:rPr lang="pl-PL" sz="825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arvensis</a:t>
            </a: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(L.) </a:t>
            </a:r>
            <a:r>
              <a:rPr lang="pl-PL" sz="825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Coult</a:t>
            </a: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.); </a:t>
            </a:r>
          </a:p>
          <a:p>
            <a:pPr>
              <a:lnSpc>
                <a:spcPct val="150000"/>
              </a:lnSpc>
            </a:pP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32) trędownik bulwiasty (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Scrophularia</a:t>
            </a:r>
            <a:r>
              <a:rPr lang="pl-PL" sz="825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nodosa</a:t>
            </a: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L.); </a:t>
            </a:r>
          </a:p>
          <a:p>
            <a:pPr>
              <a:lnSpc>
                <a:spcPct val="150000"/>
              </a:lnSpc>
            </a:pP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33) werbena krzaczasta ( 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Verbena</a:t>
            </a:r>
            <a:r>
              <a:rPr lang="pl-PL" sz="825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hastata</a:t>
            </a: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L.); </a:t>
            </a:r>
          </a:p>
          <a:p>
            <a:pPr>
              <a:lnSpc>
                <a:spcPct val="150000"/>
              </a:lnSpc>
            </a:pP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34) wielosił błękitny (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Polemonium</a:t>
            </a:r>
            <a:r>
              <a:rPr lang="pl-PL" sz="825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coeruleum</a:t>
            </a: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L.); </a:t>
            </a:r>
          </a:p>
          <a:p>
            <a:pPr>
              <a:lnSpc>
                <a:spcPct val="150000"/>
              </a:lnSpc>
            </a:pP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35) wierzbówka </a:t>
            </a:r>
            <a:r>
              <a:rPr lang="pl-PL" sz="825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kiprzyca</a:t>
            </a: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Chamaenerion</a:t>
            </a:r>
            <a:r>
              <a:rPr lang="pl-PL" sz="825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angustifolium</a:t>
            </a:r>
            <a:endParaRPr lang="pl-PL" sz="825" dirty="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36) żeleźniak pospolity (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Phlomis</a:t>
            </a:r>
            <a:r>
              <a:rPr lang="pl-PL" sz="825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tuberosa</a:t>
            </a: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L.)</a:t>
            </a:r>
            <a:r>
              <a:rPr lang="pl-PL" sz="825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pl-PL" sz="825" dirty="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37) żmijowiec grecki (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Echium</a:t>
            </a:r>
            <a:r>
              <a:rPr lang="pl-PL" sz="825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creticum</a:t>
            </a: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S.S.); </a:t>
            </a:r>
          </a:p>
          <a:p>
            <a:pPr>
              <a:lnSpc>
                <a:spcPct val="150000"/>
              </a:lnSpc>
            </a:pP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38) żywokost lekarski (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Symphytum</a:t>
            </a:r>
            <a:r>
              <a:rPr lang="pl-PL" sz="825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825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officinale</a:t>
            </a:r>
            <a:r>
              <a:rPr lang="pl-PL" sz="825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L.). 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6EC9A4C2-4011-0625-8472-7FE5162C16CA}"/>
              </a:ext>
            </a:extLst>
          </p:cNvPr>
          <p:cNvSpPr txBox="1"/>
          <p:nvPr/>
        </p:nvSpPr>
        <p:spPr>
          <a:xfrm>
            <a:off x="6867471" y="978499"/>
            <a:ext cx="2003535" cy="4154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pl-PL" sz="105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nie są dominujące w mieszance, </a:t>
            </a:r>
          </a:p>
          <a:p>
            <a:r>
              <a:rPr lang="pl-PL" sz="105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drugi komponent z wykazu 1</a:t>
            </a:r>
            <a:endParaRPr lang="pl-PL" sz="1050" b="1" i="1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2C4E6E0-D526-F799-10CA-50BB10D4983D}"/>
              </a:ext>
            </a:extLst>
          </p:cNvPr>
          <p:cNvSpPr txBox="1"/>
          <p:nvPr/>
        </p:nvSpPr>
        <p:spPr>
          <a:xfrm>
            <a:off x="176005" y="750504"/>
            <a:ext cx="495399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14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r>
              <a:rPr lang="pl-PL" sz="900" b="0" dirty="0"/>
              <a:t>„z wykazu  1 w </a:t>
            </a:r>
            <a:r>
              <a:rPr lang="pl-PL" sz="900" dirty="0"/>
              <a:t>mieszance z trawami </a:t>
            </a:r>
            <a:r>
              <a:rPr lang="pl-PL" sz="900" b="0" dirty="0"/>
              <a:t>lub innymi zielnymi roślinami pastewnymi pod warunkiem, że te trawy lub inne zielne rośliny pastewne nie są dominujące w tej mieszance”.    </a:t>
            </a:r>
          </a:p>
        </p:txBody>
      </p:sp>
    </p:spTree>
    <p:extLst>
      <p:ext uri="{BB962C8B-B14F-4D97-AF65-F5344CB8AC3E}">
        <p14:creationId xmlns:p14="http://schemas.microsoft.com/office/powerpoint/2010/main" val="208350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C9EC6904-C504-C032-CAD5-A25D4E6E80A8}"/>
              </a:ext>
            </a:extLst>
          </p:cNvPr>
          <p:cNvSpPr/>
          <p:nvPr/>
        </p:nvSpPr>
        <p:spPr>
          <a:xfrm>
            <a:off x="5214176" y="2956715"/>
            <a:ext cx="3486722" cy="2208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2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5FFFFE7-5FE5-A12E-426F-C248C73A7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55</a:t>
            </a:fld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466ACF9-1A1B-469C-96D9-2395F866E1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878" y="339129"/>
            <a:ext cx="8753475" cy="47625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pl-PL" sz="2400" b="1" dirty="0"/>
              <a:t>Ekoschemat: Rolnictwo węglowe i zarządzanie składnikami odżywczymi</a:t>
            </a:r>
            <a:br>
              <a:rPr lang="pl-PL" sz="1800" b="1" dirty="0"/>
            </a:br>
            <a:br>
              <a:rPr lang="pl-PL" sz="1800" b="1" dirty="0"/>
            </a:br>
            <a:r>
              <a:rPr lang="pl-PL" sz="1800" b="1" dirty="0"/>
              <a:t>W ramach interwencji wsparciem objęte będą następujące praktyki: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51E6C6-2EFD-4A77-8309-CFB25FD16AC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8117" y="1954111"/>
            <a:ext cx="3017838" cy="3394075"/>
          </a:xfrm>
          <a:prstGeom prst="rect">
            <a:avLst/>
          </a:prstGeom>
        </p:spPr>
        <p:txBody>
          <a:bodyPr/>
          <a:lstStyle/>
          <a:p>
            <a:r>
              <a:rPr lang="pl-PL" sz="1260" dirty="0"/>
              <a:t>Ekstensywne użytkowanie TUZ z obsadą zwierząt</a:t>
            </a:r>
          </a:p>
          <a:p>
            <a:endParaRPr lang="pl-PL" sz="1260" dirty="0"/>
          </a:p>
          <a:p>
            <a:r>
              <a:rPr lang="pl-PL" sz="1260" dirty="0"/>
              <a:t>Międzyplony ozime/wsiewki śródplonowe</a:t>
            </a:r>
          </a:p>
          <a:p>
            <a:endParaRPr lang="pl-PL" sz="1260" dirty="0"/>
          </a:p>
          <a:p>
            <a:r>
              <a:rPr lang="pl-PL" sz="1260" dirty="0"/>
              <a:t>Opracowanie i przestrzeganie planu nawożenia – wariant podstawowy </a:t>
            </a:r>
            <a:br>
              <a:rPr lang="pl-PL" sz="1260" dirty="0"/>
            </a:br>
            <a:r>
              <a:rPr lang="pl-PL" sz="1260" dirty="0"/>
              <a:t>i wariant  z wapnowaniem</a:t>
            </a:r>
          </a:p>
          <a:p>
            <a:endParaRPr lang="pl-PL" sz="1260" dirty="0"/>
          </a:p>
          <a:p>
            <a:r>
              <a:rPr lang="pl-PL" sz="1260" dirty="0"/>
              <a:t>Zróżnicowana struktura upraw</a:t>
            </a:r>
          </a:p>
          <a:p>
            <a:endParaRPr lang="pl-PL" sz="1260" dirty="0"/>
          </a:p>
          <a:p>
            <a:endParaRPr lang="pl-PL" sz="1260" dirty="0"/>
          </a:p>
          <a:p>
            <a:endParaRPr lang="pl-PL" sz="1260" dirty="0"/>
          </a:p>
          <a:p>
            <a:endParaRPr lang="pl-PL" sz="1260" dirty="0"/>
          </a:p>
          <a:p>
            <a:endParaRPr lang="pl-PL" sz="1260" dirty="0"/>
          </a:p>
          <a:p>
            <a:endParaRPr lang="pl-PL" sz="1260" dirty="0"/>
          </a:p>
          <a:p>
            <a:endParaRPr lang="pl-PL" sz="1260" dirty="0"/>
          </a:p>
          <a:p>
            <a:endParaRPr lang="pl-PL" sz="1260" dirty="0"/>
          </a:p>
          <a:p>
            <a:endParaRPr lang="pl-PL" sz="1260" dirty="0"/>
          </a:p>
          <a:p>
            <a:pPr marL="0" indent="0" algn="just">
              <a:buNone/>
            </a:pPr>
            <a:endParaRPr lang="pl-PL" sz="126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79FA4EF-D86B-4A41-A762-BD67F1F0D6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417" y="1958644"/>
            <a:ext cx="718535" cy="71853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45DACCE-9522-233F-CBB0-1FAD3366BF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915" y="3335897"/>
            <a:ext cx="714125" cy="71412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CB57080-59DD-44C2-7A92-CCB09B7E82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356" y="2436676"/>
            <a:ext cx="718535" cy="71853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90A5DA4-B09F-6250-BB65-2AF25E3765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571" y="2020639"/>
            <a:ext cx="723604" cy="72360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40CB8A1F-6A9E-EAE9-3FF4-A2BBD98C10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704" y="4181403"/>
            <a:ext cx="677659" cy="677659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57FBC922-6E1E-2FA7-C2CC-D969B88C8D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967" y="2650239"/>
            <a:ext cx="723604" cy="723604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9604E5D5-63B1-1D1C-D9D1-DEE0B3EB89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369" y="3449459"/>
            <a:ext cx="718535" cy="718535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80C63716-BC4D-34C1-86AC-5841CCA2A11B}"/>
              </a:ext>
            </a:extLst>
          </p:cNvPr>
          <p:cNvSpPr txBox="1">
            <a:spLocks/>
          </p:cNvSpPr>
          <p:nvPr/>
        </p:nvSpPr>
        <p:spPr bwMode="auto">
          <a:xfrm>
            <a:off x="4572000" y="1842679"/>
            <a:ext cx="3019107" cy="339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260" dirty="0"/>
          </a:p>
          <a:p>
            <a:r>
              <a:rPr lang="pl-PL" sz="1260" dirty="0"/>
              <a:t>Wymieszanie obornika na gruntach ornych w ciągu 12 godzin od aplikacji</a:t>
            </a:r>
          </a:p>
          <a:p>
            <a:endParaRPr lang="pl-PL" sz="1260" dirty="0"/>
          </a:p>
          <a:p>
            <a:r>
              <a:rPr lang="pl-PL" sz="1260" dirty="0"/>
              <a:t>Stosowanie płynnych nawozów naturalnych innymi metodami niż rozbryzgowo</a:t>
            </a:r>
          </a:p>
          <a:p>
            <a:endParaRPr lang="pl-PL" sz="1260" dirty="0"/>
          </a:p>
          <a:p>
            <a:r>
              <a:rPr lang="pl-PL" sz="1260" dirty="0"/>
              <a:t>Uproszczone systemy uprawy</a:t>
            </a:r>
          </a:p>
          <a:p>
            <a:endParaRPr lang="pl-PL" sz="1260" dirty="0"/>
          </a:p>
          <a:p>
            <a:r>
              <a:rPr lang="pl-PL" sz="1260" dirty="0"/>
              <a:t>Wymieszanie słomy z glebą</a:t>
            </a:r>
          </a:p>
          <a:p>
            <a:endParaRPr lang="pl-PL" sz="1260" dirty="0"/>
          </a:p>
          <a:p>
            <a:endParaRPr lang="pl-PL" sz="1260" dirty="0"/>
          </a:p>
          <a:p>
            <a:endParaRPr lang="pl-PL" sz="1260" dirty="0"/>
          </a:p>
          <a:p>
            <a:endParaRPr lang="pl-PL" sz="1260" dirty="0"/>
          </a:p>
          <a:p>
            <a:endParaRPr lang="pl-PL" sz="1260" dirty="0"/>
          </a:p>
          <a:p>
            <a:endParaRPr lang="pl-PL" sz="1260" dirty="0"/>
          </a:p>
          <a:p>
            <a:endParaRPr lang="pl-PL" sz="1260" dirty="0"/>
          </a:p>
          <a:p>
            <a:endParaRPr lang="pl-PL" sz="1260" dirty="0"/>
          </a:p>
          <a:p>
            <a:pPr marL="0" indent="0" algn="just">
              <a:buNone/>
            </a:pPr>
            <a:endParaRPr lang="pl-PL" sz="1260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A5AF38D-55F0-0C61-73FB-12D32CF803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508" y="4141695"/>
            <a:ext cx="714125" cy="714125"/>
          </a:xfrm>
          <a:prstGeom prst="rect">
            <a:avLst/>
          </a:prstGeom>
        </p:spPr>
      </p:pic>
      <p:cxnSp>
        <p:nvCxnSpPr>
          <p:cNvPr id="19" name="Łącznik prosty 18"/>
          <p:cNvCxnSpPr/>
          <p:nvPr/>
        </p:nvCxnSpPr>
        <p:spPr>
          <a:xfrm>
            <a:off x="210808" y="1315373"/>
            <a:ext cx="8722384" cy="647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885620"/>
      </p:ext>
    </p:ext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D07B72E-BF0B-E261-62C8-1FA87907F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4F76F-5D86-4121-8C9E-D7EC14B1F6D9}" type="slidenum">
              <a:rPr lang="pl-PL" smtClean="0"/>
              <a:pPr>
                <a:defRPr/>
              </a:pPr>
              <a:t>56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79512" y="-227204"/>
            <a:ext cx="9034462" cy="154781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br>
              <a:rPr lang="pl-PL" sz="2700" b="1" dirty="0"/>
            </a:br>
            <a:r>
              <a:rPr lang="pl-PL" sz="2400" b="1" dirty="0"/>
              <a:t>Ekoschemat: Rolnictwo węglowe i zarządzanie składnikami odżywczymi</a:t>
            </a:r>
            <a:br>
              <a:rPr lang="pl-PL" sz="2700" b="1" dirty="0"/>
            </a:br>
            <a:br>
              <a:rPr lang="pl-PL" sz="1050" dirty="0"/>
            </a:br>
            <a:r>
              <a:rPr lang="pl-PL" sz="2025" b="1" dirty="0"/>
              <a:t>Cel Ekoschematu:</a:t>
            </a:r>
            <a:br>
              <a:rPr lang="pl-PL" sz="2025" dirty="0"/>
            </a:br>
            <a:r>
              <a:rPr lang="pl-PL" sz="1500" dirty="0"/>
              <a:t>Wparcie praktyk rolniczych, które zwiększają składowanie węgla w glebie, magazynują CO2 z atmosfery </a:t>
            </a:r>
            <a:br>
              <a:rPr lang="pl-PL" sz="1500" dirty="0"/>
            </a:br>
            <a:r>
              <a:rPr lang="pl-PL" sz="1500" dirty="0"/>
              <a:t>w roślinach i zmniejszają jego emisję.</a:t>
            </a:r>
            <a:br>
              <a:rPr lang="pl-PL" sz="1500" dirty="0"/>
            </a:br>
            <a:br>
              <a:rPr lang="pl-PL" sz="1500" dirty="0"/>
            </a:br>
            <a:endParaRPr lang="pl-PL" sz="15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4294967295"/>
          </p:nvPr>
        </p:nvSpPr>
        <p:spPr>
          <a:xfrm>
            <a:off x="54769" y="1688717"/>
            <a:ext cx="4292600" cy="32639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1800" dirty="0"/>
              <a:t>ZAKRES I WYSOKOŚĆ WSPARCIA</a:t>
            </a:r>
          </a:p>
          <a:p>
            <a:pPr marL="0" indent="0">
              <a:buNone/>
            </a:pPr>
            <a:r>
              <a:rPr lang="pl-PL" sz="1500" dirty="0"/>
              <a:t>Płatność roczna przyznawana do powierzchni gruntów objętych poszczególnymi praktykami w ramach ekoschematu. </a:t>
            </a:r>
          </a:p>
          <a:p>
            <a:pPr marL="0" indent="0">
              <a:buNone/>
            </a:pPr>
            <a:r>
              <a:rPr lang="pl-PL" sz="1500" dirty="0"/>
              <a:t>Podstawę do wyliczenia płatności za </a:t>
            </a:r>
            <a:r>
              <a:rPr lang="pl-PL" sz="1500" dirty="0" err="1"/>
              <a:t>ekoschemat</a:t>
            </a:r>
            <a:r>
              <a:rPr lang="pl-PL" sz="1500" dirty="0"/>
              <a:t> stanowi suma punktów uzyskana w ramach ekoschematu, uwzględniająca liczbę realizowanych praktyk, ich punktową wartość oraz powierzchnię, na której będą  realizowane.</a:t>
            </a:r>
          </a:p>
          <a:p>
            <a:pPr marL="0" indent="0" algn="just">
              <a:buNone/>
            </a:pPr>
            <a:r>
              <a:rPr lang="pl-PL" sz="1500" dirty="0"/>
              <a:t>Warunek dostępu do płatności w ramach RW stanowi realizacja praktyk pozwalających na uzyskanie co najmniej 25% maksymalnej do osiągniecia liczby punktów*</a:t>
            </a:r>
          </a:p>
          <a:p>
            <a:pPr marL="0" indent="0">
              <a:buNone/>
            </a:pPr>
            <a:r>
              <a:rPr lang="pl-PL" sz="1500" dirty="0"/>
              <a:t>Wysokość wsparcia odpowiada liczbie punktów przypisanych do danej praktyki. </a:t>
            </a:r>
            <a:br>
              <a:rPr lang="pl-PL" sz="1500" dirty="0"/>
            </a:br>
            <a:r>
              <a:rPr lang="pl-PL" sz="1500" dirty="0"/>
              <a:t>Wartość 1 pkt = 100 zł. stawki</a:t>
            </a:r>
          </a:p>
          <a:p>
            <a:pPr marL="0" indent="0">
              <a:buNone/>
            </a:pPr>
            <a:endParaRPr lang="pl-PL" sz="1800" dirty="0"/>
          </a:p>
        </p:txBody>
      </p:sp>
      <p:cxnSp>
        <p:nvCxnSpPr>
          <p:cNvPr id="6" name="Łącznik prosty 5"/>
          <p:cNvCxnSpPr/>
          <p:nvPr/>
        </p:nvCxnSpPr>
        <p:spPr>
          <a:xfrm>
            <a:off x="279280" y="1556305"/>
            <a:ext cx="8722384" cy="647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" name="Obraz 9">
            <a:extLst>
              <a:ext uri="{FF2B5EF4-FFF2-40B4-BE49-F238E27FC236}">
                <a16:creationId xmlns:a16="http://schemas.microsoft.com/office/drawing/2014/main" id="{D55F4389-5D16-91DA-F205-E5D91A1A6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944" y="1633364"/>
            <a:ext cx="4346807" cy="3038612"/>
          </a:xfrm>
          <a:prstGeom prst="rect">
            <a:avLst/>
          </a:prstGeom>
        </p:spPr>
      </p:pic>
      <p:graphicFrame>
        <p:nvGraphicFramePr>
          <p:cNvPr id="3" name="Tabela 13">
            <a:extLst>
              <a:ext uri="{FF2B5EF4-FFF2-40B4-BE49-F238E27FC236}">
                <a16:creationId xmlns:a16="http://schemas.microsoft.com/office/drawing/2014/main" id="{94296F8E-E6CA-067B-450B-1BD0685DEB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894895"/>
              </p:ext>
            </p:extLst>
          </p:nvPr>
        </p:nvGraphicFramePr>
        <p:xfrm>
          <a:off x="323528" y="4793849"/>
          <a:ext cx="8352928" cy="74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8670">
                  <a:extLst>
                    <a:ext uri="{9D8B030D-6E8A-4147-A177-3AD203B41FA5}">
                      <a16:colId xmlns:a16="http://schemas.microsoft.com/office/drawing/2014/main" val="3395747315"/>
                    </a:ext>
                  </a:extLst>
                </a:gridCol>
                <a:gridCol w="3754258">
                  <a:extLst>
                    <a:ext uri="{9D8B030D-6E8A-4147-A177-3AD203B41FA5}">
                      <a16:colId xmlns:a16="http://schemas.microsoft.com/office/drawing/2014/main" val="3084425587"/>
                    </a:ext>
                  </a:extLst>
                </a:gridCol>
              </a:tblGrid>
              <a:tr h="445008">
                <a:tc>
                  <a:txBody>
                    <a:bodyPr/>
                    <a:lstStyle/>
                    <a:p>
                      <a:r>
                        <a:rPr lang="pl-PL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* Rolnik ma 10 ha Użytków Rolnych=&gt; maksymalna liczba punktów to 10 x 5 pkt = 50 pkt</a:t>
                      </a:r>
                    </a:p>
                  </a:txBody>
                  <a:tcPr marL="109728" marR="109728" marT="54864" marB="54864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* Musi więc uzyskać min. 25% x 50 pkt = 12,5 pkt (z jednego lub wielu ekoschematów rolnictwa węglowego)</a:t>
                      </a:r>
                    </a:p>
                  </a:txBody>
                  <a:tcPr marL="109728" marR="109728" marT="54864" marB="54864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872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93948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66ACF9-1A1B-469C-96D9-2395F866E1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122238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pl-PL" sz="2400" b="1" i="0" u="none" strike="noStrike" baseline="0" dirty="0">
                <a:latin typeface="+mn-lt"/>
              </a:rPr>
              <a:t>Zakres i wysokość wsparcia - PRZYKŁADY</a:t>
            </a:r>
            <a:endParaRPr lang="pl-PL" sz="2400" b="1" dirty="0">
              <a:latin typeface="+mn-lt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067DA83-F486-E602-EB42-24C9F64249FB}"/>
              </a:ext>
            </a:extLst>
          </p:cNvPr>
          <p:cNvSpPr txBox="1"/>
          <p:nvPr/>
        </p:nvSpPr>
        <p:spPr>
          <a:xfrm>
            <a:off x="467544" y="1201316"/>
            <a:ext cx="8035610" cy="3689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Warunkiem dostępu do ekoschematu jest uzyskanie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minimalnej liczby punktów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, która stanowi równowartość punktów, które rolnik otrzymałby w sytuacji realizacji </a:t>
            </a:r>
            <a:r>
              <a:rPr kumimoji="0" lang="pl-PL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na co najmniej 25 %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powierzchni użytków rolnych </a:t>
            </a:r>
            <a:r>
              <a:rPr kumimoji="0" lang="pl-PL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najwyżej punktowanej praktyki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pl-PL" sz="1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Przykład 1. Próg wejścia 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Gospodarstwo o powierzchni 10 ha UR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– musi uzyskać minimalną liczbę punktów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12,5 pkt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 (2,5 ha * 5 pkt = 12,5pkt)</a:t>
            </a: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Gospodarstwo o powierzchni 100 ha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– minimalna liczba punktów do realizacji –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125 pkt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 (25 ha * 5 pkt = 125 pkt), itd.</a:t>
            </a:r>
          </a:p>
          <a:p>
            <a:pPr marL="0" marR="0" lvl="0" indent="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Następnie wypełnienie tego minimum rolnik mógłby zrealizować dowolną liczbą praktyk. Co oznacza,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że w zależności od tego jakie praktyki wybierze i jak wysoko będą one punktowane to na takiej powierzchni będzie realizował </a:t>
            </a:r>
            <a:r>
              <a:rPr kumimoji="0" 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ekoschemat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65CD03AC-BFE5-D8F2-E35D-1DA8AD995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5D21F-A671-4DF3-B74F-9FDBC41461FD}" type="slidenum">
              <a:rPr lang="pl-PL" smtClean="0"/>
              <a:pPr>
                <a:defRPr/>
              </a:pPr>
              <a:t>57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7840851"/>
      </p:ext>
    </p:extLst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66ACF9-1A1B-469C-96D9-2395F866E1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122238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pl-PL" sz="2400" b="1" i="0" u="none" strike="noStrike" baseline="0" dirty="0">
                <a:latin typeface="+mn-lt"/>
              </a:rPr>
              <a:t>Zakres i wysokość wsparcia - PRZYKŁADY</a:t>
            </a:r>
            <a:endParaRPr lang="pl-PL" sz="2400" b="1" dirty="0">
              <a:latin typeface="+mn-lt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F4F7FC6E-0085-E7B6-53EC-6CA8DF57D4AB}"/>
              </a:ext>
            </a:extLst>
          </p:cNvPr>
          <p:cNvSpPr txBox="1"/>
          <p:nvPr/>
        </p:nvSpPr>
        <p:spPr>
          <a:xfrm>
            <a:off x="389325" y="1012060"/>
            <a:ext cx="7747577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Przykład 2: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Gospodarstwo 10 ha GO. 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Warunek dostępu stanowi realizacja praktyk pozwalających na uzyskanie: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25% * 10 ha (powierzchnia gospodarstwa) *  5 pkt (najwyżej punktowana praktyka) =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12,5 pkt.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Oznacza to, że gospodarstwo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może np. zrealizować: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2 praktyki: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1 praktykę: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85D71B17-6D7D-18FE-536E-5CC4FD6B8FDD}"/>
              </a:ext>
            </a:extLst>
          </p:cNvPr>
          <p:cNvSpPr txBox="1"/>
          <p:nvPr/>
        </p:nvSpPr>
        <p:spPr>
          <a:xfrm>
            <a:off x="307094" y="4729708"/>
            <a:ext cx="8447581" cy="773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Punkty byłyby przyznawane do każdego ha, na którym realizowana byłaby dana praktyka. Podstawę do wyliczenia płatności za </a:t>
            </a:r>
            <a:r>
              <a:rPr kumimoji="0" 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ekoschemat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 stanowiłaby suma punktów uzyskana w ramach ekoschematu, uwzględniająca liczbę realizowanych praktyk, ich punktową wartość oraz powierzchnię, na której będą realizowane.</a:t>
            </a:r>
          </a:p>
        </p:txBody>
      </p:sp>
      <p:graphicFrame>
        <p:nvGraphicFramePr>
          <p:cNvPr id="22" name="Tabela 12">
            <a:extLst>
              <a:ext uri="{FF2B5EF4-FFF2-40B4-BE49-F238E27FC236}">
                <a16:creationId xmlns:a16="http://schemas.microsoft.com/office/drawing/2014/main" id="{3DDF03F3-4978-D7A0-A73D-FF37B800CB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829280"/>
              </p:ext>
            </p:extLst>
          </p:nvPr>
        </p:nvGraphicFramePr>
        <p:xfrm>
          <a:off x="611560" y="2531766"/>
          <a:ext cx="7848872" cy="605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600">
                  <a:extLst>
                    <a:ext uri="{9D8B030D-6E8A-4147-A177-3AD203B41FA5}">
                      <a16:colId xmlns:a16="http://schemas.microsoft.com/office/drawing/2014/main" val="2554463396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3344448454"/>
                    </a:ext>
                  </a:extLst>
                </a:gridCol>
              </a:tblGrid>
              <a:tr h="244941">
                <a:tc>
                  <a:txBody>
                    <a:bodyPr/>
                    <a:lstStyle/>
                    <a:p>
                      <a:r>
                        <a:rPr lang="pl-PL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Wymieszanie słomy z glebą 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2,5 ha*2 pkt = 5 pkt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469807"/>
                  </a:ext>
                </a:extLst>
              </a:tr>
              <a:tr h="331123">
                <a:tc>
                  <a:txBody>
                    <a:bodyPr/>
                    <a:lstStyle/>
                    <a:p>
                      <a:r>
                        <a:rPr lang="pl-PL" sz="1200" dirty="0"/>
                        <a:t>Stosowanie płynnych nawozów naturalnych innymi metodami niż rozbryzgowo 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2,5 ha* 3pkt = 7,5 pkt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797588"/>
                  </a:ext>
                </a:extLst>
              </a:tr>
            </a:tbl>
          </a:graphicData>
        </a:graphic>
      </p:graphicFrame>
      <p:graphicFrame>
        <p:nvGraphicFramePr>
          <p:cNvPr id="23" name="Tabela 13">
            <a:extLst>
              <a:ext uri="{FF2B5EF4-FFF2-40B4-BE49-F238E27FC236}">
                <a16:creationId xmlns:a16="http://schemas.microsoft.com/office/drawing/2014/main" id="{C88CE7BE-C642-3B88-0432-9D6B8582B6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765508"/>
              </p:ext>
            </p:extLst>
          </p:nvPr>
        </p:nvGraphicFramePr>
        <p:xfrm>
          <a:off x="611560" y="3428106"/>
          <a:ext cx="784887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600">
                  <a:extLst>
                    <a:ext uri="{9D8B030D-6E8A-4147-A177-3AD203B41FA5}">
                      <a16:colId xmlns:a16="http://schemas.microsoft.com/office/drawing/2014/main" val="3395747315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30844255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Uproszczone systemy uprawy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12,5pkt/4pkt = 3,13 ha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872792"/>
                  </a:ext>
                </a:extLst>
              </a:tr>
            </a:tbl>
          </a:graphicData>
        </a:graphic>
      </p:graphicFrame>
      <p:graphicFrame>
        <p:nvGraphicFramePr>
          <p:cNvPr id="24" name="Tabela 14">
            <a:extLst>
              <a:ext uri="{FF2B5EF4-FFF2-40B4-BE49-F238E27FC236}">
                <a16:creationId xmlns:a16="http://schemas.microsoft.com/office/drawing/2014/main" id="{47636A08-610C-49E3-B624-B806ED4953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166129"/>
              </p:ext>
            </p:extLst>
          </p:nvPr>
        </p:nvGraphicFramePr>
        <p:xfrm>
          <a:off x="596677" y="3882551"/>
          <a:ext cx="784887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5483">
                  <a:extLst>
                    <a:ext uri="{9D8B030D-6E8A-4147-A177-3AD203B41FA5}">
                      <a16:colId xmlns:a16="http://schemas.microsoft.com/office/drawing/2014/main" val="511901293"/>
                    </a:ext>
                  </a:extLst>
                </a:gridCol>
                <a:gridCol w="2433389">
                  <a:extLst>
                    <a:ext uri="{9D8B030D-6E8A-4147-A177-3AD203B41FA5}">
                      <a16:colId xmlns:a16="http://schemas.microsoft.com/office/drawing/2014/main" val="2154866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Stosowanie płynnych nawozów naturalnych innymi metodami niż rozbryzgowo 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12,5pkt/3pkt = 4,7 ha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882765"/>
                  </a:ext>
                </a:extLst>
              </a:tr>
            </a:tbl>
          </a:graphicData>
        </a:graphic>
      </p:graphicFrame>
      <p:graphicFrame>
        <p:nvGraphicFramePr>
          <p:cNvPr id="26" name="Tabela 4">
            <a:extLst>
              <a:ext uri="{FF2B5EF4-FFF2-40B4-BE49-F238E27FC236}">
                <a16:creationId xmlns:a16="http://schemas.microsoft.com/office/drawing/2014/main" id="{71DF9998-7963-A24C-ABF3-BA2F2F3906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551032"/>
              </p:ext>
            </p:extLst>
          </p:nvPr>
        </p:nvGraphicFramePr>
        <p:xfrm>
          <a:off x="602874" y="4336996"/>
          <a:ext cx="785755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9286">
                  <a:extLst>
                    <a:ext uri="{9D8B030D-6E8A-4147-A177-3AD203B41FA5}">
                      <a16:colId xmlns:a16="http://schemas.microsoft.com/office/drawing/2014/main" val="1462407923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9903931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Międzyplony/Wsiewki śródplonowe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0" dirty="0">
                          <a:solidFill>
                            <a:schemeClr val="tx1"/>
                          </a:solidFill>
                        </a:rPr>
                        <a:t>12,5pkt/5pkt = 2,5 ha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400837"/>
                  </a:ext>
                </a:extLst>
              </a:tr>
            </a:tbl>
          </a:graphicData>
        </a:graphic>
      </p:graphicFrame>
      <p:sp>
        <p:nvSpPr>
          <p:cNvPr id="27" name="pole tekstowe 26">
            <a:extLst>
              <a:ext uri="{FF2B5EF4-FFF2-40B4-BE49-F238E27FC236}">
                <a16:creationId xmlns:a16="http://schemas.microsoft.com/office/drawing/2014/main" id="{C3A81F93-49E3-B055-5F95-8C76EA071345}"/>
              </a:ext>
            </a:extLst>
          </p:cNvPr>
          <p:cNvSpPr txBox="1"/>
          <p:nvPr/>
        </p:nvSpPr>
        <p:spPr>
          <a:xfrm>
            <a:off x="92698" y="2933068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LUB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60928460-B54C-19E2-0AE4-E2E4D0217E0A}"/>
              </a:ext>
            </a:extLst>
          </p:cNvPr>
          <p:cNvSpPr txBox="1"/>
          <p:nvPr/>
        </p:nvSpPr>
        <p:spPr>
          <a:xfrm>
            <a:off x="67875" y="3673305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LUB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DD153280-57BE-CF43-B412-6655C9ED83C9}"/>
              </a:ext>
            </a:extLst>
          </p:cNvPr>
          <p:cNvSpPr txBox="1"/>
          <p:nvPr/>
        </p:nvSpPr>
        <p:spPr>
          <a:xfrm>
            <a:off x="67875" y="4156694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LUB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2BB73C1-AB04-67FF-5AB0-6E0AE95C8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5D21F-A671-4DF3-B74F-9FDBC41461FD}" type="slidenum">
              <a:rPr lang="pl-PL" smtClean="0"/>
              <a:pPr>
                <a:defRPr/>
              </a:pPr>
              <a:t>58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6050275"/>
      </p:ext>
    </p:extLst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66ACF9-1A1B-469C-96D9-2395F866E1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122238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pl-PL" sz="2400" b="1" i="0" u="none" strike="noStrike" baseline="0" dirty="0">
                <a:latin typeface="+mn-lt"/>
              </a:rPr>
              <a:t>Zakres i wysokość wsparcia - PRZYKŁADY</a:t>
            </a:r>
            <a:endParaRPr lang="pl-PL" sz="2400" b="1" dirty="0">
              <a:latin typeface="+mn-lt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C9570C0-84FB-0F0E-12DB-71DE0CA1AFEC}"/>
              </a:ext>
            </a:extLst>
          </p:cNvPr>
          <p:cNvSpPr txBox="1"/>
          <p:nvPr/>
        </p:nvSpPr>
        <p:spPr>
          <a:xfrm>
            <a:off x="389325" y="841276"/>
            <a:ext cx="8107617" cy="456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Przykład 3: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Gospodarstwo 10 ha GO. 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Warunek dostępu stanowi realizacja praktyk pozwalających na uzyskanie: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25% * 10 ha (powierzchnia gospodarstwa) *  5 pkt (najwyżej punktowana praktyka) =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12,5 pkt.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Jako praktykę realizującą warunek wejścia gospodarstwo realizuje uproszone systemy upraw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Dodatkowo realizuje jeszcze międzyplony ozime na 2 ha oraz wymieszanie obornika na GO w ciągu 12 godzin od aplikacji na 3ha </a:t>
            </a:r>
          </a:p>
          <a:p>
            <a:pPr marL="0" marR="0" lvl="0" indent="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Czyli: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Łącznie gospodarstwo uzyskuje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28,5 pkt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Szacowana płatność: 28,5 pkt * 100 zł/pkt = 2 850 zł.</a:t>
            </a:r>
          </a:p>
        </p:txBody>
      </p:sp>
      <p:graphicFrame>
        <p:nvGraphicFramePr>
          <p:cNvPr id="6" name="Tabela 13">
            <a:extLst>
              <a:ext uri="{FF2B5EF4-FFF2-40B4-BE49-F238E27FC236}">
                <a16:creationId xmlns:a16="http://schemas.microsoft.com/office/drawing/2014/main" id="{BBEC10C0-596E-A9C4-2704-66B0BDF5F6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465057"/>
              </p:ext>
            </p:extLst>
          </p:nvPr>
        </p:nvGraphicFramePr>
        <p:xfrm>
          <a:off x="467544" y="2209428"/>
          <a:ext cx="784887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6624">
                  <a:extLst>
                    <a:ext uri="{9D8B030D-6E8A-4147-A177-3AD203B41FA5}">
                      <a16:colId xmlns:a16="http://schemas.microsoft.com/office/drawing/2014/main" val="3395747315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30844255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Uproszczone systemy uprawy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12,5pkt/4pkt = 3,13 ha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872792"/>
                  </a:ext>
                </a:extLst>
              </a:tr>
            </a:tbl>
          </a:graphicData>
        </a:graphic>
      </p:graphicFrame>
      <p:graphicFrame>
        <p:nvGraphicFramePr>
          <p:cNvPr id="7" name="Tabela 14">
            <a:extLst>
              <a:ext uri="{FF2B5EF4-FFF2-40B4-BE49-F238E27FC236}">
                <a16:creationId xmlns:a16="http://schemas.microsoft.com/office/drawing/2014/main" id="{CD385A25-1077-7601-21E4-851675269D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418722"/>
              </p:ext>
            </p:extLst>
          </p:nvPr>
        </p:nvGraphicFramePr>
        <p:xfrm>
          <a:off x="472459" y="4372046"/>
          <a:ext cx="783540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3717">
                  <a:extLst>
                    <a:ext uri="{9D8B030D-6E8A-4147-A177-3AD203B41FA5}">
                      <a16:colId xmlns:a16="http://schemas.microsoft.com/office/drawing/2014/main" val="511901293"/>
                    </a:ext>
                  </a:extLst>
                </a:gridCol>
                <a:gridCol w="2151691">
                  <a:extLst>
                    <a:ext uri="{9D8B030D-6E8A-4147-A177-3AD203B41FA5}">
                      <a16:colId xmlns:a16="http://schemas.microsoft.com/office/drawing/2014/main" val="2154866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Wymieszanie obornika na GO w ciągu 12 godzin od aplikacji</a:t>
                      </a:r>
                      <a:r>
                        <a:rPr lang="pl-PL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ha * 2 pkt = </a:t>
                      </a:r>
                      <a:r>
                        <a:rPr lang="pl-PL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pkt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882765"/>
                  </a:ext>
                </a:extLst>
              </a:tr>
            </a:tbl>
          </a:graphicData>
        </a:graphic>
      </p:graphicFrame>
      <p:graphicFrame>
        <p:nvGraphicFramePr>
          <p:cNvPr id="9" name="Tabela 4">
            <a:extLst>
              <a:ext uri="{FF2B5EF4-FFF2-40B4-BE49-F238E27FC236}">
                <a16:creationId xmlns:a16="http://schemas.microsoft.com/office/drawing/2014/main" id="{8C50D860-E63A-12E9-C3DC-47F476983C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171008"/>
              </p:ext>
            </p:extLst>
          </p:nvPr>
        </p:nvGraphicFramePr>
        <p:xfrm>
          <a:off x="464351" y="3967248"/>
          <a:ext cx="784887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91825">
                  <a:extLst>
                    <a:ext uri="{9D8B030D-6E8A-4147-A177-3AD203B41FA5}">
                      <a16:colId xmlns:a16="http://schemas.microsoft.com/office/drawing/2014/main" val="1462407923"/>
                    </a:ext>
                  </a:extLst>
                </a:gridCol>
                <a:gridCol w="2157047">
                  <a:extLst>
                    <a:ext uri="{9D8B030D-6E8A-4147-A177-3AD203B41FA5}">
                      <a16:colId xmlns:a16="http://schemas.microsoft.com/office/drawing/2014/main" val="29903931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Międzyplony/Wsiewki śródplonowe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0" dirty="0">
                          <a:solidFill>
                            <a:schemeClr val="tx1"/>
                          </a:solidFill>
                        </a:rPr>
                        <a:t>2 ha * 5 pkt = </a:t>
                      </a:r>
                      <a:r>
                        <a:rPr lang="pl-PL" sz="1200" b="1" dirty="0">
                          <a:solidFill>
                            <a:schemeClr val="tx1"/>
                          </a:solidFill>
                        </a:rPr>
                        <a:t>10 pkt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400837"/>
                  </a:ext>
                </a:extLst>
              </a:tr>
            </a:tbl>
          </a:graphicData>
        </a:graphic>
      </p:graphicFrame>
      <p:graphicFrame>
        <p:nvGraphicFramePr>
          <p:cNvPr id="10" name="Tabela 13">
            <a:extLst>
              <a:ext uri="{FF2B5EF4-FFF2-40B4-BE49-F238E27FC236}">
                <a16:creationId xmlns:a16="http://schemas.microsoft.com/office/drawing/2014/main" id="{C54E4D7A-28DD-C3D5-3294-34D09A7DFF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375779"/>
              </p:ext>
            </p:extLst>
          </p:nvPr>
        </p:nvGraphicFramePr>
        <p:xfrm>
          <a:off x="467544" y="3577580"/>
          <a:ext cx="784887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8632">
                  <a:extLst>
                    <a:ext uri="{9D8B030D-6E8A-4147-A177-3AD203B41FA5}">
                      <a16:colId xmlns:a16="http://schemas.microsoft.com/office/drawing/2014/main" val="3395747315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30844255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Uproszczone systemy uprawy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3,13 ha *4 pkt = </a:t>
                      </a:r>
                      <a:r>
                        <a:rPr lang="pl-PL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12,5pkt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872792"/>
                  </a:ext>
                </a:extLst>
              </a:tr>
            </a:tbl>
          </a:graphicData>
        </a:graphic>
      </p:graphicFrame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22A69AFA-911A-FFAE-95D8-80761BE3B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5D21F-A671-4DF3-B74F-9FDBC41461FD}" type="slidenum">
              <a:rPr lang="pl-PL" smtClean="0"/>
              <a:pPr>
                <a:defRPr/>
              </a:pPr>
              <a:t>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8592046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2CA7EB06-1C3C-02AE-98A7-841EB47B0D8C}"/>
              </a:ext>
            </a:extLst>
          </p:cNvPr>
          <p:cNvSpPr/>
          <p:nvPr/>
        </p:nvSpPr>
        <p:spPr>
          <a:xfrm>
            <a:off x="1236518" y="2991717"/>
            <a:ext cx="7024255" cy="1790700"/>
          </a:xfrm>
          <a:prstGeom prst="round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06243" y="2803814"/>
            <a:ext cx="7284803" cy="17907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800" b="1" dirty="0">
                <a:solidFill>
                  <a:prstClr val="black"/>
                </a:solidFill>
              </a:rPr>
              <a:t>Wykaz norm i wymogów </a:t>
            </a:r>
            <a:br>
              <a:rPr lang="pl-PL" sz="4800" b="1" dirty="0">
                <a:solidFill>
                  <a:prstClr val="black"/>
                </a:solidFill>
              </a:rPr>
            </a:br>
            <a:r>
              <a:rPr lang="pl-PL" sz="4800" b="1" dirty="0">
                <a:solidFill>
                  <a:prstClr val="black"/>
                </a:solidFill>
              </a:rPr>
              <a:t>w zakresie warunkowości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31360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5712BE3-1C95-29D1-74BD-45090BAD1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4F76F-5D86-4121-8C9E-D7EC14B1F6D9}" type="slidenum">
              <a:rPr lang="pl-PL" smtClean="0"/>
              <a:pPr>
                <a:defRPr/>
              </a:pPr>
              <a:t>60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09538" y="114300"/>
            <a:ext cx="9034462" cy="16160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br>
              <a:rPr lang="pl-PL" sz="2700" b="1" dirty="0"/>
            </a:br>
            <a:r>
              <a:rPr lang="pl-PL" sz="2400" b="1" dirty="0"/>
              <a:t>Ekoschemat: Rolnictwo węglowe i zarządzanie składnikami odżywczymi</a:t>
            </a:r>
            <a:br>
              <a:rPr lang="pl-PL" sz="2700" b="1" dirty="0"/>
            </a:br>
            <a:r>
              <a:rPr lang="pl-PL" sz="2700" b="1" u="sng" dirty="0"/>
              <a:t>Praktyka: Ekstensywne użytkowanie TUZ z obsadą zwierząt</a:t>
            </a:r>
            <a:br>
              <a:rPr lang="pl-PL" sz="1050" dirty="0"/>
            </a:br>
            <a:br>
              <a:rPr lang="pl-PL" sz="1050" dirty="0"/>
            </a:br>
            <a:r>
              <a:rPr lang="pl-PL" sz="2025" b="1" dirty="0"/>
              <a:t>Cel praktyki: </a:t>
            </a:r>
            <a:br>
              <a:rPr lang="pl-PL" sz="2025" b="1" dirty="0"/>
            </a:br>
            <a:r>
              <a:rPr lang="pl-PL" sz="1500" dirty="0"/>
              <a:t>Ochrona bioróżnorodności poprzez właściwe gospodarowanie na TUZ o niskiej wartości produkcyjnej - </a:t>
            </a:r>
            <a:br>
              <a:rPr lang="pl-PL" sz="1500" dirty="0"/>
            </a:br>
            <a:r>
              <a:rPr lang="pl-PL" sz="1500" dirty="0"/>
              <a:t>ograniczenie zagęszczenia zwierząt, co jest korzystne z punktu widzenia ilości azotu wprowadzanego do środowiska będzie zachęcała do prowadzenia racjonalnego wypasu zwierząt.</a:t>
            </a:r>
            <a:br>
              <a:rPr lang="pl-PL" sz="1500" dirty="0"/>
            </a:br>
            <a:br>
              <a:rPr lang="pl-PL" sz="1500" dirty="0"/>
            </a:br>
            <a:endParaRPr lang="pl-PL" sz="1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4294967295"/>
          </p:nvPr>
        </p:nvSpPr>
        <p:spPr>
          <a:xfrm>
            <a:off x="210808" y="2785492"/>
            <a:ext cx="8486775" cy="32639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/>
              <a:t>WYMAGANIA W RAMACH PRAKTYKI</a:t>
            </a:r>
          </a:p>
          <a:p>
            <a:r>
              <a:rPr lang="pl-PL" sz="1500" dirty="0">
                <a:latin typeface="+mj-lt"/>
              </a:rPr>
              <a:t>Obsada zwierząt trawożernych w gospodarstwie wynosi co najmniej 0,3 DJP/ha TUZ i maksymalnie </a:t>
            </a:r>
            <a:br>
              <a:rPr lang="pl-PL" sz="1500" dirty="0">
                <a:latin typeface="+mj-lt"/>
              </a:rPr>
            </a:br>
            <a:r>
              <a:rPr lang="pl-PL" sz="1500" dirty="0">
                <a:latin typeface="+mj-lt"/>
              </a:rPr>
              <a:t>2 DJP/ha TUZ w okresie wegetacyjnym roślin;</a:t>
            </a:r>
          </a:p>
          <a:p>
            <a:r>
              <a:rPr lang="pl-PL" sz="1500" dirty="0">
                <a:latin typeface="+mj-lt"/>
              </a:rPr>
              <a:t>Zakaz przeorywania TUZ w okresie realizacji ekoschematu.</a:t>
            </a:r>
          </a:p>
          <a:p>
            <a:pPr marL="0" indent="0">
              <a:buNone/>
            </a:pPr>
            <a:endParaRPr lang="pl-PL" sz="1500" dirty="0">
              <a:latin typeface="+mj-lt"/>
            </a:endParaRPr>
          </a:p>
          <a:p>
            <a:endParaRPr lang="pl-PL" dirty="0">
              <a:latin typeface="+mj-lt"/>
            </a:endParaRPr>
          </a:p>
        </p:txBody>
      </p:sp>
      <p:cxnSp>
        <p:nvCxnSpPr>
          <p:cNvPr id="6" name="Łącznik prosty 5"/>
          <p:cNvCxnSpPr/>
          <p:nvPr/>
        </p:nvCxnSpPr>
        <p:spPr>
          <a:xfrm>
            <a:off x="210808" y="2595770"/>
            <a:ext cx="8722384" cy="647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272" y="3938111"/>
            <a:ext cx="3879455" cy="135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185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8AF93D1-79BB-1C0C-BD93-8F05BE25C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4F76F-5D86-4121-8C9E-D7EC14B1F6D9}" type="slidenum">
              <a:rPr lang="pl-PL" smtClean="0"/>
              <a:pPr>
                <a:defRPr/>
              </a:pPr>
              <a:t>61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54769" y="-4585"/>
            <a:ext cx="9034462" cy="161448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br>
              <a:rPr lang="pl-PL" sz="2700" b="1" dirty="0"/>
            </a:br>
            <a:r>
              <a:rPr lang="pl-PL" sz="2400" b="1" dirty="0"/>
              <a:t>Ekoschemat: Rolnictwo węglowe i zarządzanie składnikami odżywczymi</a:t>
            </a:r>
            <a:br>
              <a:rPr lang="pl-PL" sz="2700" b="1" dirty="0"/>
            </a:br>
            <a:r>
              <a:rPr lang="pl-PL" sz="2700" b="1" u="sng" dirty="0"/>
              <a:t>Praktyka: Międzyplony ozime/wsiewki śródplonowe</a:t>
            </a:r>
            <a:br>
              <a:rPr lang="pl-PL" sz="2700" b="1" dirty="0"/>
            </a:br>
            <a:br>
              <a:rPr lang="pl-PL" sz="1050" dirty="0"/>
            </a:br>
            <a:r>
              <a:rPr lang="pl-PL" sz="2025" b="1" dirty="0"/>
              <a:t>Cel praktyki: </a:t>
            </a:r>
            <a:br>
              <a:rPr lang="pl-PL" sz="2025" b="1" dirty="0"/>
            </a:br>
            <a:r>
              <a:rPr lang="pl-PL" sz="1500" dirty="0"/>
              <a:t>Celem jest poprawa stanu i ochrona gleby, ograniczenie wymywania składników odżywczych </a:t>
            </a:r>
            <a:br>
              <a:rPr lang="pl-PL" sz="1500" dirty="0"/>
            </a:br>
            <a:r>
              <a:rPr lang="pl-PL" sz="1500" dirty="0"/>
              <a:t>do wód podziemnych, zwiększanie substancji organicznej w glebie oraz zwiększenie pochłaniania CO2 w rolnictwie, poprzez wiązanie go w materii organicznej. </a:t>
            </a:r>
            <a:br>
              <a:rPr lang="pl-PL" sz="1500" dirty="0"/>
            </a:br>
            <a:br>
              <a:rPr lang="pl-PL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1500" dirty="0"/>
            </a:br>
            <a:r>
              <a:rPr lang="pl-PL" sz="1500" dirty="0"/>
              <a:t>.</a:t>
            </a:r>
            <a:br>
              <a:rPr lang="pl-PL" sz="1500" dirty="0"/>
            </a:br>
            <a:br>
              <a:rPr lang="pl-PL" sz="1500" dirty="0"/>
            </a:br>
            <a:endParaRPr lang="pl-PL" sz="1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4294967295"/>
          </p:nvPr>
        </p:nvSpPr>
        <p:spPr>
          <a:xfrm>
            <a:off x="371475" y="2276475"/>
            <a:ext cx="8772525" cy="32639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425" dirty="0"/>
              <a:t>WYMAGANIA W RAMACH PRAKTYKI</a:t>
            </a:r>
          </a:p>
          <a:p>
            <a:pPr marL="0" indent="0">
              <a:buNone/>
            </a:pPr>
            <a:r>
              <a:rPr lang="pl-PL" sz="1425" dirty="0">
                <a:latin typeface="+mj-lt"/>
              </a:rPr>
              <a:t>1</a:t>
            </a:r>
            <a:r>
              <a:rPr lang="pl-PL" sz="1350" dirty="0">
                <a:latin typeface="+mj-lt"/>
              </a:rPr>
              <a:t>. Utrzymywanie roślin w postaci:</a:t>
            </a:r>
          </a:p>
          <a:p>
            <a:r>
              <a:rPr lang="pl-PL" sz="1350" dirty="0">
                <a:latin typeface="+mj-lt"/>
              </a:rPr>
              <a:t>wsiewek roślin </a:t>
            </a:r>
            <a:r>
              <a:rPr lang="pl-PL" sz="1350" dirty="0" err="1">
                <a:latin typeface="+mj-lt"/>
              </a:rPr>
              <a:t>bobowatych</a:t>
            </a:r>
            <a:r>
              <a:rPr lang="pl-PL" sz="1350" dirty="0">
                <a:latin typeface="+mj-lt"/>
              </a:rPr>
              <a:t> drobnonasiennych lub ich mieszanek w uprawę główną lub </a:t>
            </a:r>
          </a:p>
          <a:p>
            <a:r>
              <a:rPr lang="pl-PL" sz="1350" dirty="0">
                <a:latin typeface="+mj-lt"/>
              </a:rPr>
              <a:t>międzyplonów ozimych w formie mieszanek utworzonych z co najmniej 2 gatunków roślin  wysianych w terminie do </a:t>
            </a:r>
            <a:br>
              <a:rPr lang="pl-PL" sz="1350" dirty="0">
                <a:latin typeface="+mj-lt"/>
              </a:rPr>
            </a:br>
            <a:r>
              <a:rPr lang="pl-PL" sz="1350" dirty="0">
                <a:latin typeface="+mj-lt"/>
              </a:rPr>
              <a:t>1 października utrzymywanych, co najmniej do 15 lutego następnego roku. </a:t>
            </a:r>
          </a:p>
          <a:p>
            <a:pPr marL="0" indent="0">
              <a:buNone/>
            </a:pPr>
            <a:r>
              <a:rPr lang="pl-PL" sz="1350" dirty="0">
                <a:latin typeface="+mj-lt"/>
              </a:rPr>
              <a:t>W okresie utrzymania międzyplonu ozimego dopuszcza się jego mulczowanie, jednak nie wcześniej niż po 15 listopada.</a:t>
            </a:r>
          </a:p>
          <a:p>
            <a:pPr marL="0" indent="0">
              <a:buNone/>
            </a:pPr>
            <a:endParaRPr lang="pl-PL" sz="1350" dirty="0">
              <a:latin typeface="+mj-lt"/>
            </a:endParaRPr>
          </a:p>
          <a:p>
            <a:pPr marL="0" indent="0">
              <a:buNone/>
            </a:pPr>
            <a:r>
              <a:rPr lang="pl-PL" sz="1350" dirty="0">
                <a:latin typeface="+mj-lt"/>
              </a:rPr>
              <a:t> 2. Zakaz stosowania środków ochrony roślin:</a:t>
            </a:r>
          </a:p>
          <a:p>
            <a:r>
              <a:rPr lang="pl-PL" sz="1350" dirty="0">
                <a:latin typeface="+mj-lt"/>
              </a:rPr>
              <a:t> w międzyplonach ozimych - przez cały okres ich utrzymania;</a:t>
            </a:r>
          </a:p>
          <a:p>
            <a:r>
              <a:rPr lang="pl-PL" sz="1350" dirty="0">
                <a:latin typeface="+mj-lt"/>
              </a:rPr>
              <a:t> w przypadku wsiewek śródplonowych: </a:t>
            </a:r>
          </a:p>
          <a:p>
            <a:pPr marL="0" indent="0">
              <a:buNone/>
            </a:pPr>
            <a:r>
              <a:rPr lang="pl-PL" sz="1350" dirty="0">
                <a:latin typeface="+mj-lt"/>
              </a:rPr>
              <a:t>      - od momentu zbioru uprawy głównej przez co najmniej 8 tygodni lub </a:t>
            </a:r>
          </a:p>
          <a:p>
            <a:pPr marL="0" indent="0">
              <a:buNone/>
            </a:pPr>
            <a:r>
              <a:rPr lang="pl-PL" sz="1350" dirty="0">
                <a:latin typeface="+mj-lt"/>
              </a:rPr>
              <a:t>      - do momentu wysiewu kolejnej uprawy głównej. </a:t>
            </a:r>
          </a:p>
          <a:p>
            <a:pPr marL="0" indent="0">
              <a:buNone/>
            </a:pPr>
            <a:endParaRPr lang="pl-PL" sz="1500" dirty="0">
              <a:latin typeface="+mj-lt"/>
            </a:endParaRPr>
          </a:p>
          <a:p>
            <a:endParaRPr lang="pl-PL" dirty="0">
              <a:latin typeface="+mj-lt"/>
            </a:endParaRPr>
          </a:p>
        </p:txBody>
      </p:sp>
      <p:cxnSp>
        <p:nvCxnSpPr>
          <p:cNvPr id="6" name="Łącznik prosty 5"/>
          <p:cNvCxnSpPr/>
          <p:nvPr/>
        </p:nvCxnSpPr>
        <p:spPr>
          <a:xfrm>
            <a:off x="58486" y="2270630"/>
            <a:ext cx="8722384" cy="647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2939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7D658AB-6C97-8F0E-722C-0A0AD76F6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4F76F-5D86-4121-8C9E-D7EC14B1F6D9}" type="slidenum">
              <a:rPr lang="pl-PL" smtClean="0"/>
              <a:pPr>
                <a:defRPr/>
              </a:pPr>
              <a:t>62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29611" y="-20334"/>
            <a:ext cx="9034462" cy="1614487"/>
          </a:xfrm>
          <a:prstGeom prst="rect">
            <a:avLst/>
          </a:prstGeom>
          <a:noFill/>
        </p:spPr>
        <p:txBody>
          <a:bodyPr>
            <a:normAutofit fontScale="90000"/>
          </a:bodyPr>
          <a:lstStyle/>
          <a:p>
            <a:pPr algn="ctr"/>
            <a:br>
              <a:rPr lang="pl-PL" sz="2400" b="1" dirty="0"/>
            </a:br>
            <a:r>
              <a:rPr lang="pl-PL" sz="2400" b="1" dirty="0"/>
              <a:t>Ekoschemat: Rolnictwo węglowe i zarządzanie składnikami odżywczymi</a:t>
            </a:r>
            <a:br>
              <a:rPr lang="pl-PL" sz="2400" b="1" dirty="0"/>
            </a:br>
            <a:r>
              <a:rPr lang="pl-PL" sz="2700" b="1" u="sng" dirty="0"/>
              <a:t>Praktyka: Opracowanie i przestrzeganie planu nawożenia - wariant podstawowy i wariant z wapnowaniem</a:t>
            </a:r>
            <a:br>
              <a:rPr lang="pl-PL" sz="2700" b="1" dirty="0"/>
            </a:br>
            <a:br>
              <a:rPr lang="pl-PL" sz="1050" dirty="0"/>
            </a:br>
            <a:r>
              <a:rPr lang="pl-PL" sz="2025" b="1" dirty="0"/>
              <a:t>Cel praktyki:</a:t>
            </a:r>
            <a:br>
              <a:rPr lang="pl-PL" sz="2025" b="1" dirty="0"/>
            </a:br>
            <a:r>
              <a:rPr lang="pl-PL" sz="1500" dirty="0"/>
              <a:t>Właściwe zarządzanie nawożeniem dostosowanym do zasobności gleb w azot, fosfor, potas, magnez, wapń </a:t>
            </a:r>
            <a:br>
              <a:rPr lang="pl-PL" sz="1500" dirty="0"/>
            </a:br>
            <a:r>
              <a:rPr lang="pl-PL" sz="1500" dirty="0"/>
              <a:t>oraz do potrzeb roślin z wykorzystaniem analizy gleb i systemów wspomagania decyzji w zakresie nawożenia.</a:t>
            </a:r>
            <a:br>
              <a:rPr lang="pl-PL" sz="1500" dirty="0"/>
            </a:br>
            <a:br>
              <a:rPr lang="pl-PL" sz="2025" b="1" dirty="0"/>
            </a:br>
            <a:br>
              <a:rPr lang="pl-PL" sz="1500" dirty="0"/>
            </a:br>
            <a:endParaRPr lang="pl-PL" sz="1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4294967295"/>
          </p:nvPr>
        </p:nvSpPr>
        <p:spPr>
          <a:xfrm>
            <a:off x="457200" y="2507572"/>
            <a:ext cx="8431212" cy="32639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400" dirty="0"/>
              <a:t>WYMAGANIA W RAMACH PRAKTYKI</a:t>
            </a:r>
          </a:p>
          <a:p>
            <a:pPr marL="0" indent="0" algn="just">
              <a:buNone/>
            </a:pPr>
            <a:r>
              <a:rPr lang="pl-PL" sz="1400" dirty="0">
                <a:latin typeface="+mj-lt"/>
              </a:rPr>
              <a:t>1. Wariant podstawowy:</a:t>
            </a:r>
          </a:p>
          <a:p>
            <a:pPr marL="0" indent="0" algn="just">
              <a:buNone/>
            </a:pPr>
            <a:r>
              <a:rPr lang="pl-PL" sz="1400" dirty="0">
                <a:latin typeface="+mj-lt"/>
              </a:rPr>
              <a:t>Opracowanie i przestrzeganie planu nawozowego do powierzchni gruntów ornych i trwałych użytków zielonych </a:t>
            </a:r>
            <a:br>
              <a:rPr lang="pl-PL" sz="1400" dirty="0">
                <a:latin typeface="+mj-lt"/>
              </a:rPr>
            </a:br>
            <a:r>
              <a:rPr lang="pl-PL" sz="1400" dirty="0">
                <a:latin typeface="+mj-lt"/>
              </a:rPr>
              <a:t>w gospodarstwie, opartego na bilansie azotu oraz chemicznej analizie gleby, określającego dawki składników pokarmowych (N, P, K i Mg oraz potrzeby wapnowania).</a:t>
            </a:r>
          </a:p>
          <a:p>
            <a:pPr marL="0" indent="0" algn="just">
              <a:buNone/>
            </a:pPr>
            <a:r>
              <a:rPr lang="pl-PL" sz="1400" dirty="0">
                <a:latin typeface="+mj-lt"/>
              </a:rPr>
              <a:t>2. Wariant z wapnowaniem - obejmujący zakres podstawowy rozszerzony o zastosowanie wapnowania, którego potrzeba wynika z przeprowadzonych badań gleby, przy czym wsparcie do wapnowania przysługuje do  działek </a:t>
            </a:r>
            <a:br>
              <a:rPr lang="pl-PL" sz="1400" dirty="0">
                <a:latin typeface="+mj-lt"/>
              </a:rPr>
            </a:br>
            <a:r>
              <a:rPr lang="pl-PL" sz="1400" dirty="0">
                <a:latin typeface="+mj-lt"/>
              </a:rPr>
              <a:t>o pH poniżej lub równej 5,5. Wsparcie w zakresie wapnowania do poszczególnych działek rolnych przysługuje nie częściej niż raz na 4 lata.</a:t>
            </a:r>
          </a:p>
          <a:p>
            <a:pPr marL="0" indent="0" algn="just">
              <a:buNone/>
            </a:pPr>
            <a:r>
              <a:rPr lang="pl-PL" sz="1400" dirty="0">
                <a:latin typeface="+mj-lt"/>
              </a:rPr>
              <a:t>3. Wymogiem uzyskania płatności jest wykonanie analiz gleby (raz na 4 lata), sporządzenia planu nawożenia </a:t>
            </a:r>
            <a:br>
              <a:rPr lang="pl-PL" sz="1400" dirty="0">
                <a:latin typeface="+mj-lt"/>
              </a:rPr>
            </a:br>
            <a:r>
              <a:rPr lang="pl-PL" sz="1400" dirty="0">
                <a:latin typeface="+mj-lt"/>
              </a:rPr>
              <a:t>(np. </a:t>
            </a:r>
            <a:r>
              <a:rPr lang="pl-PL" sz="1400" dirty="0" err="1">
                <a:latin typeface="+mj-lt"/>
              </a:rPr>
              <a:t>InterNaw</a:t>
            </a:r>
            <a:r>
              <a:rPr lang="pl-PL" sz="1400" dirty="0">
                <a:latin typeface="+mj-lt"/>
              </a:rPr>
              <a:t>), prowadzenie ewidencji stosowania nawożenia (</a:t>
            </a:r>
            <a:r>
              <a:rPr lang="pl-PL" sz="1400" dirty="0" err="1">
                <a:latin typeface="+mj-lt"/>
              </a:rPr>
              <a:t>N,P,K,Mg</a:t>
            </a:r>
            <a:r>
              <a:rPr lang="pl-PL" sz="1400" dirty="0">
                <a:latin typeface="+mj-lt"/>
              </a:rPr>
              <a:t>, wapnowanie) zgodnie z planem.</a:t>
            </a:r>
          </a:p>
          <a:p>
            <a:pPr marL="0" indent="0">
              <a:buNone/>
            </a:pPr>
            <a:endParaRPr lang="pl-PL" sz="1500" dirty="0">
              <a:latin typeface="+mj-lt"/>
            </a:endParaRPr>
          </a:p>
          <a:p>
            <a:endParaRPr lang="pl-PL" dirty="0">
              <a:latin typeface="+mj-lt"/>
            </a:endParaRPr>
          </a:p>
        </p:txBody>
      </p:sp>
      <p:cxnSp>
        <p:nvCxnSpPr>
          <p:cNvPr id="6" name="Łącznik prosty 5"/>
          <p:cNvCxnSpPr/>
          <p:nvPr/>
        </p:nvCxnSpPr>
        <p:spPr>
          <a:xfrm>
            <a:off x="232447" y="2497460"/>
            <a:ext cx="8722384" cy="647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2336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alizy chemiczne gleby. Podstawa racjonalnego nawożenia warzyw. -  DoradztwoWarzywnicze.pl">
            <a:extLst>
              <a:ext uri="{FF2B5EF4-FFF2-40B4-BE49-F238E27FC236}">
                <a16:creationId xmlns:a16="http://schemas.microsoft.com/office/drawing/2014/main" id="{6A9E8E64-EE82-86F3-68F1-33548D9C7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157" y="2147567"/>
            <a:ext cx="2521267" cy="235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25642BCC-58FB-E25E-66DB-F79001090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2654" y="715856"/>
            <a:ext cx="2846272" cy="994172"/>
          </a:xfrm>
        </p:spPr>
        <p:txBody>
          <a:bodyPr/>
          <a:lstStyle/>
          <a:p>
            <a:r>
              <a:rPr lang="pl-PL" sz="1500" b="1" dirty="0">
                <a:latin typeface="Calibri" pitchFamily="34" charset="0"/>
                <a:cs typeface="Arial" panose="020B0604020202020204" pitchFamily="34" charset="0"/>
              </a:rPr>
              <a:t>Opracowanie i przestrzeganie planu </a:t>
            </a:r>
            <a:r>
              <a:rPr lang="pl-PL" sz="1500" b="1" dirty="0">
                <a:latin typeface="+mn-lt"/>
                <a:cs typeface="Arial" panose="020B0604020202020204" pitchFamily="34" charset="0"/>
              </a:rPr>
              <a:t>nawożenia </a:t>
            </a:r>
            <a:r>
              <a:rPr lang="pl-PL" sz="1500" b="1" dirty="0">
                <a:latin typeface="+mn-lt"/>
              </a:rPr>
              <a:t>– wariant podstawowy </a:t>
            </a:r>
            <a:br>
              <a:rPr lang="pl-PL" sz="1500" b="1" dirty="0">
                <a:latin typeface="+mn-lt"/>
              </a:rPr>
            </a:br>
            <a:r>
              <a:rPr lang="pl-PL" sz="1500" b="1" dirty="0">
                <a:latin typeface="+mn-lt"/>
              </a:rPr>
              <a:t>– wariant z wapnowaniem</a:t>
            </a:r>
            <a:endParaRPr lang="pl-PL" sz="1500" dirty="0">
              <a:latin typeface="+mn-lt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7C6323E-E42D-CA6E-2B0F-C818F62318E6}"/>
              </a:ext>
            </a:extLst>
          </p:cNvPr>
          <p:cNvSpPr txBox="1"/>
          <p:nvPr/>
        </p:nvSpPr>
        <p:spPr>
          <a:xfrm>
            <a:off x="543600" y="1080090"/>
            <a:ext cx="520172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AutoNum type="arabicPeriod"/>
            </a:pPr>
            <a:r>
              <a:rPr lang="pl-PL" sz="1500" b="1" dirty="0"/>
              <a:t>Chemiczna analiza gleby </a:t>
            </a:r>
            <a:r>
              <a:rPr lang="pl-PL" sz="1500" dirty="0"/>
              <a:t>obejmuje wyniki analizy gleby pobranej, zgodnie z normą w zakresie pobierania próbek do badań agrochemicznych gleby, z poszczególnych działek rolnych położonych na gruntach ornych i trwałych użytkach zielonych, wykonanej w laboratorium okręgowej stacji chemiczno-rolniczej lub innym laboratorium wykonującym badania agrochemiczne gleb</a:t>
            </a:r>
          </a:p>
          <a:p>
            <a:pPr marL="257175" indent="-257175">
              <a:buAutoNum type="arabicPeriod"/>
            </a:pPr>
            <a:r>
              <a:rPr lang="pl-PL" sz="1500" b="1" dirty="0"/>
              <a:t>Opracowanie planu nawożenia </a:t>
            </a:r>
            <a:r>
              <a:rPr lang="pl-PL" sz="1500" dirty="0"/>
              <a:t>autoryzowanym programem (</a:t>
            </a:r>
            <a:r>
              <a:rPr lang="pl-PL" sz="1500" dirty="0" err="1"/>
              <a:t>InterNaw</a:t>
            </a:r>
            <a:r>
              <a:rPr lang="pl-PL" sz="1500" dirty="0"/>
              <a:t> lub inny ) lub otrzymanie zaleceń z OSChR – przed rozpoczęciem nawożenia. </a:t>
            </a:r>
          </a:p>
          <a:p>
            <a:pPr marL="257175" indent="-257175">
              <a:buAutoNum type="arabicPeriod"/>
            </a:pPr>
            <a:r>
              <a:rPr lang="pl-PL" sz="1500" b="1" dirty="0"/>
              <a:t>Zastosowanie nawożenia </a:t>
            </a:r>
            <a:r>
              <a:rPr lang="pl-PL" sz="1500" dirty="0"/>
              <a:t>zgodnie z planem – dawki nie mogą być większe niż w planie, przestrzegać trzeba także zaleceń programu azotanowego np. nie przekraczać 170 kg azotu z nawozów mineralnych rocznie.</a:t>
            </a:r>
          </a:p>
          <a:p>
            <a:pPr marL="257175" indent="-257175">
              <a:buAutoNum type="arabicPeriod"/>
            </a:pPr>
            <a:r>
              <a:rPr lang="pl-PL" sz="1500" b="1" dirty="0"/>
              <a:t>Prowadzenie ewidencji </a:t>
            </a:r>
            <a:r>
              <a:rPr lang="pl-PL" sz="1500" dirty="0"/>
              <a:t>stosowania nawozów dla GO i TUZ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C382E4A-18D7-4C10-F06C-04DBB20BD976}"/>
              </a:ext>
            </a:extLst>
          </p:cNvPr>
          <p:cNvSpPr txBox="1"/>
          <p:nvPr/>
        </p:nvSpPr>
        <p:spPr>
          <a:xfrm>
            <a:off x="-1" y="5155406"/>
            <a:ext cx="31444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i="1" dirty="0"/>
              <a:t>Wykluczenie: ugory, miododajne, PRŚK</a:t>
            </a:r>
          </a:p>
        </p:txBody>
      </p:sp>
    </p:spTree>
    <p:extLst>
      <p:ext uri="{BB962C8B-B14F-4D97-AF65-F5344CB8AC3E}">
        <p14:creationId xmlns:p14="http://schemas.microsoft.com/office/powerpoint/2010/main" val="370292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DA8CC59-219D-1A74-4A45-D7B08A180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4F76F-5D86-4121-8C9E-D7EC14B1F6D9}" type="slidenum">
              <a:rPr lang="pl-PL" smtClean="0"/>
              <a:pPr>
                <a:defRPr/>
              </a:pPr>
              <a:t>64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57479" y="-120227"/>
            <a:ext cx="9032875" cy="148113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br>
              <a:rPr lang="pl-PL" sz="2700" b="1" dirty="0"/>
            </a:br>
            <a:r>
              <a:rPr lang="pl-PL" sz="2400" b="1" dirty="0"/>
              <a:t>Ekoschemat: Rolnictwo węglowe i zarządzanie składnikami odżywczymi</a:t>
            </a:r>
            <a:br>
              <a:rPr lang="pl-PL" sz="2700" b="1" dirty="0"/>
            </a:br>
            <a:r>
              <a:rPr lang="pl-PL" sz="2700" b="1" u="sng" dirty="0"/>
              <a:t>Praktyka: Zróżnicowana struktura upraw</a:t>
            </a:r>
            <a:br>
              <a:rPr lang="pl-PL" sz="2700" b="1" dirty="0"/>
            </a:br>
            <a:br>
              <a:rPr lang="pl-PL" sz="1050" dirty="0"/>
            </a:br>
            <a:r>
              <a:rPr lang="pl-PL" sz="2025" b="1" dirty="0"/>
              <a:t>Cel praktyki:</a:t>
            </a:r>
            <a:br>
              <a:rPr lang="pl-PL" sz="2025" b="1" dirty="0"/>
            </a:br>
            <a:r>
              <a:rPr lang="pl-PL" sz="1500" dirty="0"/>
              <a:t>Poprawa jakości gleby i potrzeba odbudowy materii organicznej, poprzez obowiązek posiadania </a:t>
            </a:r>
            <a:br>
              <a:rPr lang="pl-PL" sz="1500" dirty="0"/>
            </a:br>
            <a:r>
              <a:rPr lang="pl-PL" sz="1500" dirty="0"/>
              <a:t>w strukturze zasiewów zwiększonej powierzchni upraw roślin mających pozytywny wpływ </a:t>
            </a:r>
            <a:br>
              <a:rPr lang="pl-PL" sz="1500" dirty="0"/>
            </a:br>
            <a:r>
              <a:rPr lang="pl-PL" sz="1500" dirty="0"/>
              <a:t>na bilans glebowej materii organicznej. </a:t>
            </a:r>
            <a:br>
              <a:rPr lang="pl-PL" sz="1500" dirty="0"/>
            </a:br>
            <a:endParaRPr lang="pl-PL" sz="1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4294967295"/>
          </p:nvPr>
        </p:nvSpPr>
        <p:spPr>
          <a:xfrm>
            <a:off x="448650" y="2333214"/>
            <a:ext cx="8431213" cy="27749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400" dirty="0"/>
              <a:t>WYMAGANIA W RAMACH PRAKTYKI</a:t>
            </a:r>
          </a:p>
          <a:p>
            <a:pPr marL="0" indent="0">
              <a:buNone/>
            </a:pPr>
            <a:r>
              <a:rPr lang="pl-PL" sz="1400" dirty="0">
                <a:latin typeface="+mj-lt"/>
              </a:rPr>
              <a:t>Uprawa co najmniej 3 różnych upraw na gruntach ornych w gospodarstwie, przy czym: </a:t>
            </a:r>
          </a:p>
          <a:p>
            <a:r>
              <a:rPr lang="pl-PL" sz="1400" dirty="0">
                <a:latin typeface="+mj-lt"/>
              </a:rPr>
              <a:t>udział głównej uprawy w strukturze zasiewów nie przekracza 65% i udział trzeciej lub, w przypadku większej liczby upraw, łącznie trzeciej i kolejnych upraw, nie może być mniejszy niż 10%;</a:t>
            </a:r>
          </a:p>
          <a:p>
            <a:r>
              <a:rPr lang="pl-PL" sz="1400" dirty="0">
                <a:latin typeface="+mj-lt"/>
              </a:rPr>
              <a:t>co najmniej 20% w strukturze zasiewów stanowią: uprawy gatunków roślin mających pozytywny wpływ na bilans glebowej materii organicznej </a:t>
            </a:r>
            <a:br>
              <a:rPr lang="pl-PL" sz="1400" dirty="0">
                <a:latin typeface="+mj-lt"/>
              </a:rPr>
            </a:br>
            <a:r>
              <a:rPr lang="pl-PL" sz="1400" dirty="0">
                <a:latin typeface="+mj-lt"/>
              </a:rPr>
              <a:t>(m.in. </a:t>
            </a:r>
            <a:r>
              <a:rPr lang="pl-PL" sz="1400" dirty="0" err="1">
                <a:latin typeface="+mj-lt"/>
              </a:rPr>
              <a:t>bobowate</a:t>
            </a:r>
            <a:r>
              <a:rPr lang="pl-PL" sz="1400" dirty="0">
                <a:latin typeface="+mj-lt"/>
              </a:rPr>
              <a:t>) oraz </a:t>
            </a:r>
          </a:p>
          <a:p>
            <a:r>
              <a:rPr lang="pl-PL" sz="1400" dirty="0">
                <a:latin typeface="+mj-lt"/>
              </a:rPr>
              <a:t>udział </a:t>
            </a:r>
            <a:r>
              <a:rPr lang="pl-PL" sz="1400" dirty="0" err="1">
                <a:latin typeface="+mj-lt"/>
              </a:rPr>
              <a:t>udział</a:t>
            </a:r>
            <a:r>
              <a:rPr lang="pl-PL" sz="1400" dirty="0">
                <a:latin typeface="+mj-lt"/>
              </a:rPr>
              <a:t> zbóż w strukturze zasiewów nie przekracza 65%, , oraz </a:t>
            </a:r>
          </a:p>
          <a:p>
            <a:r>
              <a:rPr lang="pl-PL" sz="1400" dirty="0">
                <a:latin typeface="+mj-lt"/>
              </a:rPr>
              <a:t>udział upraw mających ujemny wpływ na bilans materii organicznej (m.in.: okopowe) nie przekracza 30%. </a:t>
            </a:r>
          </a:p>
          <a:p>
            <a:pPr marL="0" indent="0">
              <a:buNone/>
            </a:pPr>
            <a:endParaRPr lang="pl-PL" sz="1400" dirty="0">
              <a:latin typeface="+mj-lt"/>
            </a:endParaRPr>
          </a:p>
          <a:p>
            <a:pPr marL="0" indent="0">
              <a:buNone/>
            </a:pPr>
            <a:r>
              <a:rPr lang="pl-PL" sz="1400" kern="100" dirty="0">
                <a:effectLst/>
                <a:latin typeface="Times New Roman" panose="02020603050405020304" pitchFamily="18" charset="0"/>
                <a:ea typeface="Noto Serif CJK SC"/>
              </a:rPr>
              <a:t>     </a:t>
            </a:r>
            <a:endParaRPr lang="pl-PL" sz="1400" dirty="0">
              <a:latin typeface="+mj-lt"/>
            </a:endParaRPr>
          </a:p>
        </p:txBody>
      </p:sp>
      <p:cxnSp>
        <p:nvCxnSpPr>
          <p:cNvPr id="6" name="Łącznik prosty 5"/>
          <p:cNvCxnSpPr/>
          <p:nvPr/>
        </p:nvCxnSpPr>
        <p:spPr>
          <a:xfrm>
            <a:off x="157479" y="2137420"/>
            <a:ext cx="8722384" cy="647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0257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4">
            <a:extLst>
              <a:ext uri="{FF2B5EF4-FFF2-40B4-BE49-F238E27FC236}">
                <a16:creationId xmlns:a16="http://schemas.microsoft.com/office/drawing/2014/main" id="{747BCAE2-8FC6-5EB4-0E79-F4E5C66F8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39424"/>
            <a:ext cx="7886700" cy="994172"/>
          </a:xfrm>
        </p:spPr>
        <p:txBody>
          <a:bodyPr/>
          <a:lstStyle/>
          <a:p>
            <a:r>
              <a:rPr lang="pl-PL" sz="3240" b="1" dirty="0">
                <a:solidFill>
                  <a:srgbClr val="006800"/>
                </a:solidFill>
              </a:rPr>
              <a:t>Określenie  upraw do celu zmianowania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FF98F25-E456-7B90-00D8-61A799B85A58}"/>
              </a:ext>
            </a:extLst>
          </p:cNvPr>
          <p:cNvSpPr txBox="1"/>
          <p:nvPr/>
        </p:nvSpPr>
        <p:spPr>
          <a:xfrm>
            <a:off x="695885" y="1654620"/>
            <a:ext cx="2605368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1200" b="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r>
              <a:rPr lang="pl-PL" b="1" i="0" dirty="0"/>
              <a:t>20% w strukturze zasiewów </a:t>
            </a:r>
            <a:r>
              <a:rPr lang="pl-PL" i="0" dirty="0"/>
              <a:t>stanowią uprawy gatunków roślin mających pozytywny wpływ na bilans glebowej materii organicznej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30E29DD-BEF5-0D45-9F18-BDC221709C69}"/>
              </a:ext>
            </a:extLst>
          </p:cNvPr>
          <p:cNvSpPr txBox="1"/>
          <p:nvPr/>
        </p:nvSpPr>
        <p:spPr>
          <a:xfrm>
            <a:off x="749674" y="3044914"/>
            <a:ext cx="1425389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pl-PL" sz="1350" dirty="0"/>
              <a:t>udział zbóż nie przekracza </a:t>
            </a:r>
            <a:r>
              <a:rPr lang="pl-PL" sz="1350" b="1" dirty="0"/>
              <a:t>65%</a:t>
            </a:r>
            <a:r>
              <a:rPr lang="pl-PL" sz="1350" dirty="0"/>
              <a:t>,</a:t>
            </a:r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4DE19A1-28F5-325A-C400-3769B6304C82}"/>
              </a:ext>
            </a:extLst>
          </p:cNvPr>
          <p:cNvSpPr txBox="1"/>
          <p:nvPr/>
        </p:nvSpPr>
        <p:spPr>
          <a:xfrm>
            <a:off x="3664322" y="3044914"/>
            <a:ext cx="5173757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pl-PL" sz="1350" dirty="0"/>
              <a:t>Pszenica jara  i ozima (zwyczajna, orkisz, samopsza, płaskurka, twarda,  </a:t>
            </a:r>
            <a:r>
              <a:rPr lang="pl-PL" sz="1350" dirty="0" err="1"/>
              <a:t>jęczmiona</a:t>
            </a:r>
            <a:r>
              <a:rPr lang="pl-PL" sz="1350" dirty="0"/>
              <a:t> j. i o</a:t>
            </a:r>
            <a:r>
              <a:rPr lang="pl-PL" sz="1350"/>
              <a:t>., owsy (</a:t>
            </a:r>
            <a:r>
              <a:rPr lang="pl-PL" sz="1350" dirty="0"/>
              <a:t>siewny, nagi, bizantyjski, szorstki), żyto j. i o. (+krzyca),  pszenżyto j. i o., mieszanka zbożowa</a:t>
            </a:r>
          </a:p>
          <a:p>
            <a:r>
              <a:rPr lang="pl-PL" sz="1350" b="1" i="1" dirty="0"/>
              <a:t> [</a:t>
            </a:r>
            <a:r>
              <a:rPr lang="pl-PL" sz="1350" b="1" i="1" u="sng" dirty="0"/>
              <a:t>nie ma kukurydzy, prosa, trawy abisyńskiej, gryki</a:t>
            </a:r>
            <a:r>
              <a:rPr lang="pl-PL" sz="1350" b="1" i="1" dirty="0"/>
              <a:t>]</a:t>
            </a:r>
            <a:endParaRPr lang="pl-PL" b="1" i="1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9514F94-4DA4-D472-4A39-01C5ABE59208}"/>
              </a:ext>
            </a:extLst>
          </p:cNvPr>
          <p:cNvSpPr txBox="1"/>
          <p:nvPr/>
        </p:nvSpPr>
        <p:spPr>
          <a:xfrm>
            <a:off x="3634067" y="1654466"/>
            <a:ext cx="5173756" cy="12926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1200" b="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r>
              <a:rPr lang="pl-PL" i="0" dirty="0"/>
              <a:t>Fasola(bez szparag.), grochy (bez łuskowego i zielonego), lędźwian, łubiny, seradela, soczewica, soja, </a:t>
            </a:r>
            <a:r>
              <a:rPr lang="pl-PL" i="0" dirty="0" err="1"/>
              <a:t>miesz</a:t>
            </a:r>
            <a:r>
              <a:rPr lang="pl-PL" i="0" dirty="0"/>
              <a:t>. str. (zielonka, ziarno), wyki (w tym z </a:t>
            </a:r>
            <a:r>
              <a:rPr lang="pl-PL" i="0" dirty="0" err="1"/>
              <a:t>rośl</a:t>
            </a:r>
            <a:r>
              <a:rPr lang="pl-PL" i="0" dirty="0"/>
              <a:t>. podporową), koniczyny, nostrzyki, trawa lub inne past (jednoroczna, wieloletnia, </a:t>
            </a:r>
            <a:r>
              <a:rPr lang="pl-PL" i="0" dirty="0" err="1"/>
              <a:t>miesz</a:t>
            </a:r>
            <a:r>
              <a:rPr lang="pl-PL" i="0" dirty="0"/>
              <a:t>. z bobowatymi), lucerna, komonica, truskawka, poziomka, rutwica, mieszanki strączkowe  (</a:t>
            </a:r>
            <a:r>
              <a:rPr lang="pl-PL" i="0" dirty="0" err="1"/>
              <a:t>strącz</a:t>
            </a:r>
            <a:r>
              <a:rPr lang="pl-PL" i="0" dirty="0"/>
              <a:t>. </a:t>
            </a:r>
            <a:r>
              <a:rPr lang="pl-PL" i="0" dirty="0" err="1"/>
              <a:t>gorcz</a:t>
            </a:r>
            <a:r>
              <a:rPr lang="pl-PL" i="0" dirty="0"/>
              <a:t>., str. słonecznikowa),</a:t>
            </a:r>
            <a:r>
              <a:rPr lang="pl-PL" b="1" dirty="0"/>
              <a:t> [</a:t>
            </a:r>
            <a:r>
              <a:rPr lang="pl-PL" b="1" u="sng" dirty="0"/>
              <a:t>nie ma strączkowo zbożowej</a:t>
            </a:r>
            <a:r>
              <a:rPr lang="pl-PL" b="1" dirty="0"/>
              <a:t>]</a:t>
            </a:r>
            <a:r>
              <a:rPr lang="pl-PL" sz="1800" b="1" dirty="0"/>
              <a:t>, </a:t>
            </a:r>
            <a:r>
              <a:rPr lang="pl-PL" i="0" dirty="0"/>
              <a:t>zioła (</a:t>
            </a:r>
            <a:r>
              <a:rPr lang="pl-PL" i="0" dirty="0" err="1"/>
              <a:t>mieta</a:t>
            </a:r>
            <a:r>
              <a:rPr lang="pl-PL" i="0" dirty="0"/>
              <a:t>, oregano, ślazówka, dziurawiec, lubczyk szałwia etc.)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AA81AA9-40C1-5901-98C1-81F3DC88D6EE}"/>
              </a:ext>
            </a:extLst>
          </p:cNvPr>
          <p:cNvSpPr txBox="1"/>
          <p:nvPr/>
        </p:nvSpPr>
        <p:spPr>
          <a:xfrm>
            <a:off x="574862" y="4216226"/>
            <a:ext cx="2605368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1200" b="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udział upraw mających ujemny wpływ na bilans materii organicznej nie przekracza </a:t>
            </a:r>
            <a:r>
              <a:rPr lang="pl-PL" b="1" dirty="0"/>
              <a:t>30%</a:t>
            </a:r>
            <a:endParaRPr lang="pl-PL" i="0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73E3529-0018-98F3-54DB-E4FE5580B734}"/>
              </a:ext>
            </a:extLst>
          </p:cNvPr>
          <p:cNvSpPr txBox="1"/>
          <p:nvPr/>
        </p:nvSpPr>
        <p:spPr>
          <a:xfrm>
            <a:off x="3664322" y="4234614"/>
            <a:ext cx="5113244" cy="3000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1200" b="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r>
              <a:rPr lang="pl-PL" sz="1350" i="0" dirty="0"/>
              <a:t>Burak, ziemniak, marchew, seler, salsefia, brukiew, dynie, </a:t>
            </a:r>
          </a:p>
        </p:txBody>
      </p:sp>
    </p:spTree>
    <p:extLst>
      <p:ext uri="{BB962C8B-B14F-4D97-AF65-F5344CB8AC3E}">
        <p14:creationId xmlns:p14="http://schemas.microsoft.com/office/powerpoint/2010/main" val="17202075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208251E-8A0B-4C92-827C-BCB390557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4F76F-5D86-4121-8C9E-D7EC14B1F6D9}" type="slidenum">
              <a:rPr lang="pl-PL" smtClean="0"/>
              <a:pPr>
                <a:defRPr/>
              </a:pPr>
              <a:t>66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54769" y="107785"/>
            <a:ext cx="9034462" cy="161448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br>
              <a:rPr lang="pl-PL" sz="2700" b="1" dirty="0"/>
            </a:br>
            <a:r>
              <a:rPr lang="pl-PL" sz="2400" b="1" dirty="0"/>
              <a:t>Ekoschemat: Rolnictwo węglowe i zarządzanie składnikami odżywczymi</a:t>
            </a:r>
            <a:br>
              <a:rPr lang="pl-PL" sz="2700" b="1" dirty="0"/>
            </a:br>
            <a:r>
              <a:rPr lang="pl-PL" sz="2700" b="1" u="sng" dirty="0"/>
              <a:t>Praktyka: Wymieszanie obornika na gruntach ornych w ciągu </a:t>
            </a:r>
            <a:br>
              <a:rPr lang="pl-PL" sz="2700" b="1" u="sng" dirty="0"/>
            </a:br>
            <a:r>
              <a:rPr lang="pl-PL" sz="2700" b="1" u="sng" dirty="0"/>
              <a:t>12 godzin od aplikacji</a:t>
            </a:r>
            <a:br>
              <a:rPr lang="pl-PL" sz="2700" b="1" dirty="0"/>
            </a:br>
            <a:br>
              <a:rPr lang="pl-PL" sz="2700" b="1" dirty="0"/>
            </a:br>
            <a:br>
              <a:rPr lang="pl-PL" sz="1050" dirty="0"/>
            </a:br>
            <a:r>
              <a:rPr lang="pl-PL" sz="2025" b="1" dirty="0"/>
              <a:t>Cel praktyki:</a:t>
            </a:r>
            <a:br>
              <a:rPr lang="pl-PL" sz="2025" b="1" dirty="0"/>
            </a:br>
            <a:r>
              <a:rPr lang="pl-PL" sz="1500" dirty="0"/>
              <a:t>Ograniczenie emisji amoniaku do atmosfery poprzez działanie polegające na wymieszaniu obornika </a:t>
            </a:r>
            <a:br>
              <a:rPr lang="pl-PL" sz="1500" dirty="0"/>
            </a:br>
            <a:r>
              <a:rPr lang="pl-PL" sz="1500" dirty="0"/>
              <a:t>w okresie maksymalnie 12 godzin od jego aplikacji na glebę.</a:t>
            </a:r>
            <a:br>
              <a:rPr lang="pl-PL" sz="1500" dirty="0"/>
            </a:br>
            <a:endParaRPr lang="pl-PL" sz="1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4294967295"/>
          </p:nvPr>
        </p:nvSpPr>
        <p:spPr>
          <a:xfrm>
            <a:off x="681038" y="2990850"/>
            <a:ext cx="8211442" cy="27241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/>
              <a:t>WYMAGANIA W RAMACH PRAKTYKI</a:t>
            </a:r>
          </a:p>
          <a:p>
            <a:pPr marL="0" indent="0">
              <a:buNone/>
            </a:pPr>
            <a:r>
              <a:rPr lang="pl-PL" sz="1500" dirty="0">
                <a:latin typeface="+mj-lt"/>
              </a:rPr>
              <a:t>Wymieszanie określonej ilości obornika z glebą maksymalnie </a:t>
            </a:r>
            <a:br>
              <a:rPr lang="pl-PL" sz="1500" dirty="0">
                <a:latin typeface="+mj-lt"/>
              </a:rPr>
            </a:br>
            <a:r>
              <a:rPr lang="pl-PL" sz="1500" dirty="0">
                <a:latin typeface="+mj-lt"/>
              </a:rPr>
              <a:t>w ciągu 12 godzin od aplikacji na gruncie ornym, co należy </a:t>
            </a:r>
            <a:br>
              <a:rPr lang="pl-PL" sz="1500" dirty="0">
                <a:latin typeface="+mj-lt"/>
              </a:rPr>
            </a:br>
            <a:r>
              <a:rPr lang="pl-PL" sz="1500" dirty="0">
                <a:latin typeface="+mj-lt"/>
              </a:rPr>
              <a:t>potwierdzić </a:t>
            </a:r>
            <a:r>
              <a:rPr lang="pl-PL" sz="1500" dirty="0" err="1">
                <a:latin typeface="+mj-lt"/>
              </a:rPr>
              <a:t>geotagowanym</a:t>
            </a:r>
            <a:r>
              <a:rPr lang="pl-PL" sz="1500" dirty="0">
                <a:latin typeface="+mj-lt"/>
              </a:rPr>
              <a:t> zdjęciem (z udostępnionej aplikacji).</a:t>
            </a:r>
          </a:p>
          <a:p>
            <a:pPr marL="0" indent="0">
              <a:buNone/>
            </a:pPr>
            <a:endParaRPr lang="pl-PL" sz="1500" dirty="0">
              <a:latin typeface="+mj-lt"/>
            </a:endParaRPr>
          </a:p>
          <a:p>
            <a:pPr marL="0" indent="0" algn="just">
              <a:buNone/>
            </a:pPr>
            <a:r>
              <a:rPr lang="pl-PL" sz="1500" dirty="0">
                <a:latin typeface="+mj-lt"/>
              </a:rPr>
              <a:t>Zdjęcie </a:t>
            </a:r>
            <a:r>
              <a:rPr lang="pl-PL" sz="1500" dirty="0" err="1">
                <a:latin typeface="+mj-lt"/>
              </a:rPr>
              <a:t>geotagowane</a:t>
            </a:r>
            <a:r>
              <a:rPr lang="pl-PL" sz="1500" dirty="0">
                <a:latin typeface="+mj-lt"/>
              </a:rPr>
              <a:t> rolnik składa do kierownika biura powiatowego Agencji niezwłocznie, ale nie później niż w terminie 7 dni od dnia realizacji praktyki, jeżeli była ona wykonana po dniu złożenia wniosku o przyznanie płatności lub w terminie 7 dni od dnia złożenia wniosku, jeżeli była ona wykonana w terminie przed złożeniem wniosku.</a:t>
            </a:r>
          </a:p>
          <a:p>
            <a:pPr marL="0" indent="0">
              <a:buNone/>
            </a:pPr>
            <a:endParaRPr lang="pl-PL" sz="1500" dirty="0">
              <a:latin typeface="+mj-lt"/>
            </a:endParaRPr>
          </a:p>
        </p:txBody>
      </p:sp>
      <p:cxnSp>
        <p:nvCxnSpPr>
          <p:cNvPr id="6" name="Łącznik prosty 5"/>
          <p:cNvCxnSpPr/>
          <p:nvPr/>
        </p:nvCxnSpPr>
        <p:spPr>
          <a:xfrm>
            <a:off x="287243" y="1993404"/>
            <a:ext cx="8722384" cy="647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274" y="2990850"/>
            <a:ext cx="2704526" cy="121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046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26A14F6-07C4-6663-2C40-A403DB0B7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4F76F-5D86-4121-8C9E-D7EC14B1F6D9}" type="slidenum">
              <a:rPr lang="pl-PL" smtClean="0"/>
              <a:pPr>
                <a:defRPr/>
              </a:pPr>
              <a:t>67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11125" y="98945"/>
            <a:ext cx="9032875" cy="161448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br>
              <a:rPr lang="pl-PL" sz="2700" b="1" dirty="0"/>
            </a:br>
            <a:r>
              <a:rPr lang="pl-PL" sz="2400" b="1" dirty="0"/>
              <a:t>Ekoschemat: Rolnictwo węglowe i zarządzanie składnikami odżywczymi</a:t>
            </a:r>
            <a:br>
              <a:rPr lang="pl-PL" sz="2700" b="1" dirty="0"/>
            </a:br>
            <a:r>
              <a:rPr lang="pl-PL" sz="2700" b="1" u="sng" dirty="0"/>
              <a:t>Praktyka: Stosowanie płynnych nawozów naturalnych innymi metodami niż rozbryzgowo</a:t>
            </a:r>
            <a:br>
              <a:rPr lang="pl-PL" sz="2700" b="1" dirty="0"/>
            </a:br>
            <a:br>
              <a:rPr lang="pl-PL" sz="2700" b="1" dirty="0"/>
            </a:br>
            <a:br>
              <a:rPr lang="pl-PL" sz="1050" dirty="0"/>
            </a:br>
            <a:r>
              <a:rPr lang="pl-PL" sz="2025" b="1" dirty="0"/>
              <a:t>Cel praktyki:</a:t>
            </a:r>
            <a:br>
              <a:rPr lang="pl-PL" sz="2025" b="1" dirty="0"/>
            </a:br>
            <a:r>
              <a:rPr lang="pl-PL" sz="1500" b="1" dirty="0"/>
              <a:t>Z</a:t>
            </a:r>
            <a:r>
              <a:rPr lang="pl-PL" sz="1500" dirty="0"/>
              <a:t>achęcenie rolników do stosowania metod doglebowych podczas aplikacji płynnych nawozów naturalnych, co przyczyni </a:t>
            </a:r>
            <a:br>
              <a:rPr lang="pl-PL" sz="1500" dirty="0"/>
            </a:br>
            <a:r>
              <a:rPr lang="pl-PL" sz="1500" dirty="0"/>
              <a:t>się do ograniczenia emisji amoniaku do atmosfery ze stosowanych nawozów.</a:t>
            </a:r>
            <a:br>
              <a:rPr lang="pl-PL" sz="1500" dirty="0"/>
            </a:br>
            <a:br>
              <a:rPr lang="pl-PL" sz="2025" b="1" dirty="0"/>
            </a:br>
            <a:br>
              <a:rPr lang="pl-PL" sz="1500" dirty="0"/>
            </a:br>
            <a:endParaRPr lang="pl-PL" sz="1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4294967295"/>
          </p:nvPr>
        </p:nvSpPr>
        <p:spPr>
          <a:xfrm>
            <a:off x="430229" y="3073524"/>
            <a:ext cx="8331200" cy="32623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/>
              <a:t>WYMAGANIA W RAMACH PRAKTYKI</a:t>
            </a:r>
          </a:p>
          <a:p>
            <a:pPr marL="0" indent="0">
              <a:buNone/>
            </a:pPr>
            <a:r>
              <a:rPr lang="pl-PL" sz="1500" dirty="0">
                <a:latin typeface="+mj-lt"/>
              </a:rPr>
              <a:t>Stosowanie określonej ilości płynnych nawozów naturalnych innymi metodami niż rozbryzgowo na gruntach ornych i trwałych użytkach zielonych.</a:t>
            </a:r>
          </a:p>
          <a:p>
            <a:pPr marL="0" indent="0">
              <a:buNone/>
            </a:pPr>
            <a:endParaRPr lang="pl-PL" sz="1500" dirty="0">
              <a:latin typeface="+mj-lt"/>
            </a:endParaRPr>
          </a:p>
          <a:p>
            <a:endParaRPr lang="pl-PL" dirty="0">
              <a:latin typeface="+mj-lt"/>
            </a:endParaRPr>
          </a:p>
        </p:txBody>
      </p:sp>
      <p:cxnSp>
        <p:nvCxnSpPr>
          <p:cNvPr id="6" name="Łącznik prosty 5"/>
          <p:cNvCxnSpPr/>
          <p:nvPr/>
        </p:nvCxnSpPr>
        <p:spPr>
          <a:xfrm>
            <a:off x="232910" y="1993404"/>
            <a:ext cx="8722384" cy="647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573" y="3896024"/>
            <a:ext cx="2520280" cy="147448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02AECF4-49F7-AD6B-AD75-137593B0993E}"/>
              </a:ext>
            </a:extLst>
          </p:cNvPr>
          <p:cNvSpPr txBox="1"/>
          <p:nvPr/>
        </p:nvSpPr>
        <p:spPr>
          <a:xfrm>
            <a:off x="406814" y="4207346"/>
            <a:ext cx="79317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latin typeface="+mj-lt"/>
              </a:rPr>
              <a:t>Co należy potwierdzić </a:t>
            </a:r>
            <a:r>
              <a:rPr lang="pl-PL" sz="1400" dirty="0" err="1">
                <a:latin typeface="+mj-lt"/>
              </a:rPr>
              <a:t>geotagowanym</a:t>
            </a:r>
            <a:r>
              <a:rPr lang="pl-PL" sz="1400" dirty="0">
                <a:latin typeface="+mj-lt"/>
              </a:rPr>
              <a:t> zdjęciem (z udostępnionej aplikacji).</a:t>
            </a:r>
          </a:p>
        </p:txBody>
      </p:sp>
    </p:spTree>
    <p:extLst>
      <p:ext uri="{BB962C8B-B14F-4D97-AF65-F5344CB8AC3E}">
        <p14:creationId xmlns:p14="http://schemas.microsoft.com/office/powerpoint/2010/main" val="35652279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1DEE49D-8BB8-1D76-C787-C7002D153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4F76F-5D86-4121-8C9E-D7EC14B1F6D9}" type="slidenum">
              <a:rPr lang="pl-PL" smtClean="0"/>
              <a:pPr>
                <a:defRPr/>
              </a:pPr>
              <a:t>68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11125" y="71743"/>
            <a:ext cx="9032875" cy="161448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br>
              <a:rPr lang="pl-PL" sz="2700" b="1" dirty="0"/>
            </a:br>
            <a:r>
              <a:rPr lang="pl-PL" sz="2400" b="1" dirty="0"/>
              <a:t>Ekoschemat: Rolnictwo węglowe i zarządzanie składnikami odżywczymi</a:t>
            </a:r>
            <a:br>
              <a:rPr lang="pl-PL" sz="2700" b="1" dirty="0"/>
            </a:br>
            <a:r>
              <a:rPr lang="pl-PL" sz="2700" b="1" u="sng" dirty="0"/>
              <a:t>Praktyka: Uproszczone systemy uprawy</a:t>
            </a:r>
            <a:br>
              <a:rPr lang="pl-PL" sz="2700" b="1" dirty="0"/>
            </a:br>
            <a:br>
              <a:rPr lang="pl-PL" sz="2700" b="1" dirty="0"/>
            </a:br>
            <a:br>
              <a:rPr lang="pl-PL" sz="1050" dirty="0"/>
            </a:br>
            <a:r>
              <a:rPr lang="pl-PL" sz="2025" b="1" dirty="0"/>
              <a:t>Cel praktyki:</a:t>
            </a:r>
            <a:br>
              <a:rPr lang="pl-PL" sz="2025" b="1" dirty="0"/>
            </a:br>
            <a:r>
              <a:rPr lang="pl-PL" sz="1500" dirty="0"/>
              <a:t>Wsparcie konserwującej uprawy roli, której głównym celem jest zachowanie naturalnych zasobów przyrody </a:t>
            </a:r>
            <a:br>
              <a:rPr lang="pl-PL" sz="1500" dirty="0"/>
            </a:br>
            <a:r>
              <a:rPr lang="pl-PL" sz="1500" dirty="0"/>
              <a:t>przy równoczesnym osiąganiu zadowalających plonów. </a:t>
            </a:r>
            <a:br>
              <a:rPr lang="pl-PL" sz="1500" dirty="0"/>
            </a:br>
            <a:br>
              <a:rPr lang="pl-PL" sz="2025" b="1" dirty="0"/>
            </a:br>
            <a:br>
              <a:rPr lang="pl-PL" sz="1500" dirty="0"/>
            </a:br>
            <a:endParaRPr lang="pl-PL" sz="1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4294967295"/>
          </p:nvPr>
        </p:nvSpPr>
        <p:spPr>
          <a:xfrm>
            <a:off x="409904" y="2665710"/>
            <a:ext cx="8578850" cy="32639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/>
              <a:t>WYMAGANIA W RAMACH PRAKTYKI</a:t>
            </a:r>
          </a:p>
          <a:p>
            <a:pPr marL="0" indent="0" algn="just" eaLnBrk="1" hangingPunct="1">
              <a:buNone/>
            </a:pPr>
            <a:r>
              <a:rPr lang="pl-PL" sz="1500" dirty="0">
                <a:latin typeface="+mj-lt"/>
              </a:rPr>
              <a:t>Prowadzenie uprawy roślin na gruntach ornych w formie uprawy konserwującej </a:t>
            </a:r>
            <a:r>
              <a:rPr lang="pl-PL" sz="1500" dirty="0" err="1">
                <a:latin typeface="+mj-lt"/>
              </a:rPr>
              <a:t>bezorkowej</a:t>
            </a:r>
            <a:r>
              <a:rPr lang="pl-PL" sz="1500" dirty="0">
                <a:latin typeface="+mj-lt"/>
              </a:rPr>
              <a:t> lub uprawy pasowej (</a:t>
            </a:r>
            <a:r>
              <a:rPr lang="pl-PL" sz="1500" dirty="0" err="1">
                <a:latin typeface="+mj-lt"/>
              </a:rPr>
              <a:t>strip</a:t>
            </a:r>
            <a:r>
              <a:rPr lang="pl-PL" sz="1500" dirty="0">
                <a:latin typeface="+mj-lt"/>
              </a:rPr>
              <a:t> – </a:t>
            </a:r>
            <a:r>
              <a:rPr lang="pl-PL" sz="1500" dirty="0" err="1">
                <a:latin typeface="+mj-lt"/>
              </a:rPr>
              <a:t>till</a:t>
            </a:r>
            <a:r>
              <a:rPr lang="pl-PL" sz="1500" dirty="0">
                <a:latin typeface="+mj-lt"/>
              </a:rPr>
              <a:t>), przy czym: </a:t>
            </a:r>
          </a:p>
          <a:p>
            <a:pPr algn="just"/>
            <a:r>
              <a:rPr lang="pl-PL" sz="1500" dirty="0">
                <a:latin typeface="+mj-lt"/>
              </a:rPr>
              <a:t>zabiegi uprawowe wykonywane są z odstąpieniem od uprawy płużnej w zespole uprawek pożniwnych </a:t>
            </a:r>
            <a:br>
              <a:rPr lang="pl-PL" sz="1500" dirty="0">
                <a:latin typeface="+mj-lt"/>
              </a:rPr>
            </a:br>
            <a:r>
              <a:rPr lang="pl-PL" sz="1500" dirty="0">
                <a:latin typeface="+mj-lt"/>
              </a:rPr>
              <a:t>i przedsiewnych, </a:t>
            </a:r>
          </a:p>
          <a:p>
            <a:pPr algn="just"/>
            <a:r>
              <a:rPr lang="pl-PL" sz="1500" dirty="0">
                <a:latin typeface="+mj-lt"/>
              </a:rPr>
              <a:t>po zbiorze uprawy pozostawia się na polu całość resztek pożniwnych w formie </a:t>
            </a:r>
            <a:r>
              <a:rPr lang="pl-PL" sz="1500" dirty="0" err="1">
                <a:latin typeface="+mj-lt"/>
              </a:rPr>
              <a:t>mulczu</a:t>
            </a:r>
            <a:r>
              <a:rPr lang="pl-PL" sz="1500" dirty="0">
                <a:latin typeface="+mj-lt"/>
              </a:rPr>
              <a:t>. </a:t>
            </a:r>
          </a:p>
          <a:p>
            <a:pPr marL="0" indent="0" algn="just" eaLnBrk="1" hangingPunct="1">
              <a:buNone/>
            </a:pPr>
            <a:endParaRPr lang="pl-PL" sz="1500" dirty="0">
              <a:latin typeface="+mj-lt"/>
            </a:endParaRPr>
          </a:p>
          <a:p>
            <a:pPr marL="0" indent="0" algn="just" eaLnBrk="1" hangingPunct="1">
              <a:buNone/>
            </a:pPr>
            <a:r>
              <a:rPr lang="pl-PL" sz="1500" u="sng" dirty="0">
                <a:latin typeface="+mj-lt"/>
              </a:rPr>
              <a:t>Praktyka nie obejmuje uprawy zerowej.</a:t>
            </a:r>
            <a:endParaRPr lang="pl-PL" altLang="pl-PL" sz="1500" u="sng" dirty="0">
              <a:latin typeface="+mj-lt"/>
            </a:endParaRPr>
          </a:p>
          <a:p>
            <a:pPr marL="0" indent="0">
              <a:buNone/>
            </a:pPr>
            <a:endParaRPr lang="pl-PL" sz="1500" dirty="0">
              <a:latin typeface="+mj-lt"/>
            </a:endParaRPr>
          </a:p>
          <a:p>
            <a:endParaRPr lang="pl-PL" sz="1050" dirty="0">
              <a:latin typeface="+mj-lt"/>
            </a:endParaRPr>
          </a:p>
        </p:txBody>
      </p:sp>
      <p:cxnSp>
        <p:nvCxnSpPr>
          <p:cNvPr id="6" name="Łącznik prosty 5"/>
          <p:cNvCxnSpPr/>
          <p:nvPr/>
        </p:nvCxnSpPr>
        <p:spPr>
          <a:xfrm>
            <a:off x="266370" y="2454969"/>
            <a:ext cx="8722384" cy="647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4297660"/>
            <a:ext cx="2592288" cy="127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790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D076302-0DA8-A88C-9BA4-F491A4F00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4F76F-5D86-4121-8C9E-D7EC14B1F6D9}" type="slidenum">
              <a:rPr lang="pl-PL" smtClean="0"/>
              <a:pPr>
                <a:defRPr/>
              </a:pPr>
              <a:t>69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11125" y="294730"/>
            <a:ext cx="9032875" cy="161448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br>
              <a:rPr lang="pl-PL" sz="2700" b="1" dirty="0"/>
            </a:br>
            <a:r>
              <a:rPr lang="pl-PL" sz="2400" b="1" dirty="0"/>
              <a:t>Ekoschemat: Rolnictwo węglowe i zarządzanie składnikami odżywczymi</a:t>
            </a:r>
            <a:br>
              <a:rPr lang="pl-PL" sz="2700" b="1" dirty="0"/>
            </a:br>
            <a:r>
              <a:rPr lang="pl-PL" sz="2700" b="1" u="sng" dirty="0"/>
              <a:t>Praktyka: Wymieszanie słomy z glebą</a:t>
            </a:r>
            <a:br>
              <a:rPr lang="pl-PL" sz="2700" b="1" dirty="0"/>
            </a:br>
            <a:br>
              <a:rPr lang="pl-PL" sz="2700" b="1" dirty="0"/>
            </a:br>
            <a:br>
              <a:rPr lang="pl-PL" sz="1050" dirty="0"/>
            </a:br>
            <a:r>
              <a:rPr lang="pl-PL" sz="2025" dirty="0"/>
              <a:t>Cel praktyki: </a:t>
            </a:r>
            <a:br>
              <a:rPr lang="pl-PL" sz="2025" dirty="0"/>
            </a:br>
            <a:r>
              <a:rPr lang="pl-PL" sz="1500" dirty="0"/>
              <a:t>Zwiększanie poziomu zawartości materii organicznej, jak i składników pokarmowych w glebach w celu utrzymanie ich żyzności. Wzrost zawartości próchnicy o 1% zwiększa o 30% retencję wodną gleb. </a:t>
            </a:r>
            <a:br>
              <a:rPr lang="pl-PL" sz="2025" b="1" dirty="0"/>
            </a:br>
            <a:br>
              <a:rPr lang="pl-PL" sz="1500" dirty="0"/>
            </a:br>
            <a:endParaRPr lang="pl-PL" sz="1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4294967295"/>
          </p:nvPr>
        </p:nvSpPr>
        <p:spPr>
          <a:xfrm>
            <a:off x="633413" y="2928074"/>
            <a:ext cx="8510587" cy="32639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/>
              <a:t>WYMAGANIA W RAMACH PRAKTYKI</a:t>
            </a:r>
          </a:p>
          <a:p>
            <a:pPr marL="0" indent="0">
              <a:buNone/>
            </a:pPr>
            <a:r>
              <a:rPr lang="pl-PL" sz="1500" dirty="0">
                <a:latin typeface="+mj-lt"/>
              </a:rPr>
              <a:t>Rozdrobnienie i wymieszanie całej słomy z glebą lub jej przyoranie po zbiorze plonu głównego na gruntach ornych.</a:t>
            </a:r>
          </a:p>
          <a:p>
            <a:endParaRPr lang="pl-PL" dirty="0">
              <a:latin typeface="+mj-lt"/>
            </a:endParaRPr>
          </a:p>
        </p:txBody>
      </p:sp>
      <p:cxnSp>
        <p:nvCxnSpPr>
          <p:cNvPr id="6" name="Łącznik prosty 5"/>
          <p:cNvCxnSpPr/>
          <p:nvPr/>
        </p:nvCxnSpPr>
        <p:spPr>
          <a:xfrm>
            <a:off x="300847" y="2785492"/>
            <a:ext cx="8722384" cy="647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3730621"/>
            <a:ext cx="2820573" cy="1718473"/>
          </a:xfrm>
          <a:prstGeom prst="rect">
            <a:avLst/>
          </a:prstGeom>
          <a:effectLst/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42F10A53-9169-CFCC-D971-70F02A77060C}"/>
              </a:ext>
            </a:extLst>
          </p:cNvPr>
          <p:cNvSpPr txBox="1"/>
          <p:nvPr/>
        </p:nvSpPr>
        <p:spPr>
          <a:xfrm>
            <a:off x="4326102" y="3942942"/>
            <a:ext cx="457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„</a:t>
            </a:r>
            <a:r>
              <a:rPr lang="pl-PL" sz="1800" i="1" dirty="0">
                <a:latin typeface="Times New Roman" panose="02020603050405020304" pitchFamily="18" charset="0"/>
                <a:cs typeface="Arial" panose="020B0604020202020204" pitchFamily="34" charset="0"/>
              </a:rPr>
              <a:t>słoma oznacza suche łodygi, liście, plewy, łuszczyny i strączyny dojrzałych roślin uprawnych (zbóż, roślin oleistych, roślin strączkowych) pozostałe po oddzieleniu ziarna lub nasion”</a:t>
            </a:r>
          </a:p>
        </p:txBody>
      </p:sp>
    </p:spTree>
    <p:extLst>
      <p:ext uri="{BB962C8B-B14F-4D97-AF65-F5344CB8AC3E}">
        <p14:creationId xmlns:p14="http://schemas.microsoft.com/office/powerpoint/2010/main" val="519891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957486"/>
            <a:ext cx="8229600" cy="3771900"/>
          </a:xfrm>
        </p:spPr>
        <p:txBody>
          <a:bodyPr/>
          <a:lstStyle/>
          <a:p>
            <a:pPr marL="0" indent="0" algn="just">
              <a:buNone/>
            </a:pPr>
            <a:endParaRPr lang="pl-PL" sz="1600" dirty="0"/>
          </a:p>
          <a:p>
            <a:pPr marL="0" indent="0" algn="just">
              <a:buNone/>
            </a:pPr>
            <a:r>
              <a:rPr lang="pl-PL" sz="1600" dirty="0"/>
              <a:t>Warunkowość oparta jest na zbiorze przepisów, które będą musiały być przestrzegane </a:t>
            </a:r>
            <a:br>
              <a:rPr lang="pl-PL" sz="1600" dirty="0"/>
            </a:br>
            <a:r>
              <a:rPr lang="pl-PL" sz="1600" dirty="0"/>
              <a:t>w gospodarstwie jako minimalne normy i wymogi. Warunkowość składa się z:</a:t>
            </a:r>
          </a:p>
          <a:p>
            <a:pPr algn="just"/>
            <a:r>
              <a:rPr lang="pl-PL" sz="1600" u="sng" dirty="0"/>
              <a:t>podstawowych wymogów w zakresie zarządzania </a:t>
            </a:r>
            <a:r>
              <a:rPr lang="pl-PL" sz="1600" dirty="0"/>
              <a:t>(</a:t>
            </a:r>
            <a:r>
              <a:rPr lang="pl-PL" sz="1600" dirty="0" err="1"/>
              <a:t>Statutory</a:t>
            </a:r>
            <a:r>
              <a:rPr lang="pl-PL" sz="1600" dirty="0"/>
              <a:t> Management </a:t>
            </a:r>
            <a:r>
              <a:rPr lang="pl-PL" sz="1600" dirty="0" err="1"/>
              <a:t>Requirements</a:t>
            </a:r>
            <a:r>
              <a:rPr lang="pl-PL" sz="1600" dirty="0"/>
              <a:t> – SMR) oraz </a:t>
            </a:r>
          </a:p>
          <a:p>
            <a:pPr algn="just"/>
            <a:r>
              <a:rPr lang="pl-PL" sz="1600" u="sng" dirty="0"/>
              <a:t>norm dotyczących utrzymania gruntów wchodzących w skład gospodarstwa rolnego  </a:t>
            </a:r>
            <a:br>
              <a:rPr lang="pl-PL" sz="1600" u="sng" dirty="0"/>
            </a:br>
            <a:r>
              <a:rPr lang="pl-PL" sz="1600" u="sng" dirty="0"/>
              <a:t>w dobrej kulturze rolnej zgodnej z ochroną środowiska </a:t>
            </a:r>
            <a:r>
              <a:rPr lang="pl-PL" sz="1600" dirty="0"/>
              <a:t>(Good </a:t>
            </a:r>
            <a:r>
              <a:rPr lang="pl-PL" sz="1600" dirty="0" err="1"/>
              <a:t>Agricultural</a:t>
            </a:r>
            <a:r>
              <a:rPr lang="pl-PL" sz="1600" dirty="0"/>
              <a:t> and </a:t>
            </a:r>
            <a:r>
              <a:rPr lang="pl-PL" sz="1600" dirty="0" err="1"/>
              <a:t>Environmental</a:t>
            </a:r>
            <a:r>
              <a:rPr lang="pl-PL" sz="1600" dirty="0"/>
              <a:t> </a:t>
            </a:r>
            <a:r>
              <a:rPr lang="pl-PL" sz="1600" dirty="0" err="1"/>
              <a:t>Condition</a:t>
            </a:r>
            <a:r>
              <a:rPr lang="pl-PL" sz="1600" dirty="0"/>
              <a:t> – GAEC);</a:t>
            </a:r>
          </a:p>
          <a:p>
            <a:pPr marL="0" indent="0" algn="just">
              <a:buNone/>
            </a:pPr>
            <a:r>
              <a:rPr lang="pl-PL" sz="1600" dirty="0"/>
              <a:t>które zostały określone w załączniku III do rozporządzenia Parlamentu Europejskiego i Rady (UE) nr 2021/2115.</a:t>
            </a:r>
          </a:p>
          <a:p>
            <a:pPr algn="just"/>
            <a:endParaRPr lang="pl-PL" sz="1600" dirty="0"/>
          </a:p>
          <a:p>
            <a:pPr marL="0" indent="0" algn="just">
              <a:buNone/>
            </a:pPr>
            <a:r>
              <a:rPr lang="pl-PL" sz="1600" b="0" i="0" u="none" strike="noStrike" baseline="0" dirty="0"/>
              <a:t>Wymogi te zostały podzielone na następujące obszary: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dirty="0"/>
              <a:t>klimat i środowisko;</a:t>
            </a:r>
          </a:p>
          <a:p>
            <a:pPr marL="342900" lvl="0" indent="-342900" algn="just" eaLnBrk="0" fontAlgn="base" hangingPunct="0">
              <a:buFont typeface="Symbol" panose="05050102010706020507" pitchFamily="18" charset="2"/>
              <a:buChar char=""/>
            </a:pPr>
            <a:r>
              <a:rPr lang="pl-PL" sz="1600" dirty="0"/>
              <a:t>zdrowie publiczne zdrowie roślin;</a:t>
            </a:r>
          </a:p>
          <a:p>
            <a:pPr marL="342900" lvl="0" indent="-342900" algn="just" eaLnBrk="0" fontAlgn="base" hangingPunct="0">
              <a:buFont typeface="Symbol" panose="05050102010706020507" pitchFamily="18" charset="2"/>
              <a:buChar char=""/>
            </a:pPr>
            <a:r>
              <a:rPr lang="pl-PL" sz="1600" dirty="0"/>
              <a:t>dobrostan zwierząt.</a:t>
            </a:r>
          </a:p>
          <a:p>
            <a:pPr marL="0" indent="0" algn="just">
              <a:buNone/>
            </a:pPr>
            <a:endParaRPr lang="pl-PL" sz="1600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BADD9942-DF78-40D8-BC67-CC1CF06BA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56" y="481236"/>
            <a:ext cx="8229600" cy="952500"/>
          </a:xfrm>
        </p:spPr>
        <p:txBody>
          <a:bodyPr/>
          <a:lstStyle/>
          <a:p>
            <a:r>
              <a:rPr lang="pl-PL" sz="2400" b="1" dirty="0">
                <a:solidFill>
                  <a:prstClr val="black"/>
                </a:solidFill>
              </a:rPr>
              <a:t>System Warunkowości</a:t>
            </a:r>
            <a:endParaRPr lang="pl-PL" sz="2400" b="1" dirty="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FD5553E5-420B-7123-5D4F-08C9DC31B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446703"/>
      </p:ext>
    </p:extLst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5ED63AF-022D-F8BC-ABF9-234137F3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4F76F-5D86-4121-8C9E-D7EC14B1F6D9}" type="slidenum">
              <a:rPr lang="pl-PL" smtClean="0"/>
              <a:pPr>
                <a:defRPr/>
              </a:pPr>
              <a:t>70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93126" y="127947"/>
            <a:ext cx="9034462" cy="15494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br>
              <a:rPr lang="pl-PL" sz="2700" b="1" dirty="0"/>
            </a:br>
            <a:r>
              <a:rPr lang="pl-PL" sz="2700" b="1" dirty="0"/>
              <a:t>Ekoschemat: Retencjonowanie wody na trwałych użytkach zielonych</a:t>
            </a:r>
            <a:br>
              <a:rPr lang="pl-PL" sz="2700" b="1" dirty="0"/>
            </a:br>
            <a:br>
              <a:rPr lang="pl-PL" sz="1050" dirty="0"/>
            </a:br>
            <a:r>
              <a:rPr lang="pl-PL" sz="2025" b="1" dirty="0"/>
              <a:t>Cel Ekoschematu:</a:t>
            </a:r>
            <a:br>
              <a:rPr lang="pl-PL" sz="2025" dirty="0"/>
            </a:br>
            <a:r>
              <a:rPr lang="pl-PL" sz="1500" dirty="0"/>
              <a:t>Promowanie retencjonowania wody, które poprawia gospodarkę wodną, a także ogranicza emisję </a:t>
            </a:r>
            <a:br>
              <a:rPr lang="pl-PL" sz="1500" dirty="0"/>
            </a:br>
            <a:r>
              <a:rPr lang="pl-PL" sz="1500" dirty="0"/>
              <a:t>dwutlenku węgla do atmosfery (poprzez ograniczenie rozkładu materii organicznej).</a:t>
            </a:r>
            <a:br>
              <a:rPr lang="pl-PL" sz="1500" dirty="0"/>
            </a:br>
            <a:br>
              <a:rPr lang="pl-PL" sz="1500" dirty="0"/>
            </a:br>
            <a:endParaRPr lang="pl-PL" sz="1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4294967295"/>
          </p:nvPr>
        </p:nvSpPr>
        <p:spPr>
          <a:xfrm>
            <a:off x="166417" y="2157413"/>
            <a:ext cx="4224338" cy="32639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/>
              <a:t>WYMAGANIA W RAMACH INTERWENCJI</a:t>
            </a:r>
          </a:p>
          <a:p>
            <a:pPr marL="0" indent="0" algn="just">
              <a:buNone/>
            </a:pPr>
            <a:r>
              <a:rPr lang="pl-PL" sz="1500" dirty="0">
                <a:latin typeface="+mj-lt"/>
              </a:rPr>
              <a:t>Płatność przyznawana będzie rolnikom udostępniającym swoje TUZ na cele związane </a:t>
            </a:r>
            <a:br>
              <a:rPr lang="pl-PL" sz="1500" dirty="0">
                <a:latin typeface="+mj-lt"/>
              </a:rPr>
            </a:br>
            <a:r>
              <a:rPr lang="pl-PL" sz="1500" dirty="0">
                <a:latin typeface="+mj-lt"/>
              </a:rPr>
              <a:t>z retencjonowaniem wody, położone na terenach, gdzie w okresie wegetacyjnym w danym roku faktycznie wystąpiły zalania – podtopienia.</a:t>
            </a:r>
          </a:p>
          <a:p>
            <a:pPr marL="0" indent="0">
              <a:buNone/>
            </a:pPr>
            <a:endParaRPr lang="pl-PL" sz="1500" dirty="0">
              <a:latin typeface="+mj-lt"/>
            </a:endParaRPr>
          </a:p>
          <a:p>
            <a:endParaRPr lang="pl-PL" dirty="0">
              <a:latin typeface="+mj-lt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4294967295"/>
          </p:nvPr>
        </p:nvSpPr>
        <p:spPr>
          <a:xfrm>
            <a:off x="4851400" y="2157413"/>
            <a:ext cx="4292600" cy="32623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/>
              <a:t>ZAKRES I WYSOKOŚĆ WSPARCIA</a:t>
            </a:r>
          </a:p>
          <a:p>
            <a:pPr marL="0" indent="0">
              <a:buNone/>
            </a:pPr>
            <a:r>
              <a:rPr lang="pl-PL" sz="1500" dirty="0">
                <a:latin typeface="+mj-lt"/>
              </a:rPr>
              <a:t>Płatność roczna przyznawana do powierzchni trwałych użytków zielonych objętych </a:t>
            </a:r>
            <a:r>
              <a:rPr lang="pl-PL" sz="1500" dirty="0" err="1">
                <a:latin typeface="+mj-lt"/>
              </a:rPr>
              <a:t>ekoschematem</a:t>
            </a:r>
            <a:r>
              <a:rPr lang="pl-PL" sz="1500" dirty="0">
                <a:latin typeface="+mj-lt"/>
              </a:rPr>
              <a:t>. </a:t>
            </a:r>
          </a:p>
          <a:p>
            <a:pPr marL="0" indent="0">
              <a:buNone/>
            </a:pPr>
            <a:endParaRPr lang="pl-PL" sz="1500" dirty="0">
              <a:latin typeface="+mj-lt"/>
            </a:endParaRPr>
          </a:p>
          <a:p>
            <a:pPr marL="0" indent="0">
              <a:buNone/>
            </a:pPr>
            <a:r>
              <a:rPr lang="pl-PL" sz="1500" dirty="0">
                <a:latin typeface="+mj-lt"/>
              </a:rPr>
              <a:t>Szacowana stawka: </a:t>
            </a:r>
            <a:r>
              <a:rPr lang="pl-PL" sz="1500" b="1" dirty="0">
                <a:latin typeface="+mj-lt"/>
              </a:rPr>
              <a:t>63,15 Euro/ha</a:t>
            </a:r>
            <a:r>
              <a:rPr lang="pl-PL" sz="1500" dirty="0">
                <a:latin typeface="+mj-lt"/>
              </a:rPr>
              <a:t>.</a:t>
            </a:r>
          </a:p>
          <a:p>
            <a:pPr marL="0" indent="0">
              <a:buNone/>
            </a:pPr>
            <a:endParaRPr lang="pl-PL" sz="1500" dirty="0">
              <a:latin typeface="+mj-lt"/>
            </a:endParaRPr>
          </a:p>
          <a:p>
            <a:pPr marL="0" indent="0">
              <a:buNone/>
            </a:pPr>
            <a:r>
              <a:rPr lang="pl-PL" sz="1500" dirty="0">
                <a:latin typeface="+mj-lt"/>
              </a:rPr>
              <a:t>63,15 EUR/ha x aktualny kurs EUR/Zł (~4,78 zł) = 301,86 zł</a:t>
            </a:r>
          </a:p>
          <a:p>
            <a:pPr marL="0" indent="0">
              <a:buNone/>
            </a:pPr>
            <a:endParaRPr lang="pl-PL" sz="1800" dirty="0"/>
          </a:p>
        </p:txBody>
      </p:sp>
      <p:cxnSp>
        <p:nvCxnSpPr>
          <p:cNvPr id="6" name="Łącznik prosty 5"/>
          <p:cNvCxnSpPr/>
          <p:nvPr/>
        </p:nvCxnSpPr>
        <p:spPr>
          <a:xfrm>
            <a:off x="257715" y="1916143"/>
            <a:ext cx="8722384" cy="647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Łącznik prosty 7"/>
          <p:cNvCxnSpPr/>
          <p:nvPr/>
        </p:nvCxnSpPr>
        <p:spPr>
          <a:xfrm>
            <a:off x="4535338" y="2004338"/>
            <a:ext cx="12940" cy="319846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79" y="3788684"/>
            <a:ext cx="2422881" cy="130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566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ytuł 3"/>
          <p:cNvSpPr>
            <a:spLocks noGrp="1"/>
          </p:cNvSpPr>
          <p:nvPr>
            <p:ph type="title"/>
          </p:nvPr>
        </p:nvSpPr>
        <p:spPr>
          <a:xfrm>
            <a:off x="1035353" y="137864"/>
            <a:ext cx="7073294" cy="759492"/>
          </a:xfrm>
        </p:spPr>
        <p:txBody>
          <a:bodyPr/>
          <a:lstStyle/>
          <a:p>
            <a:pPr indent="324327"/>
            <a:r>
              <a:rPr lang="pl-PL" altLang="pl-PL" sz="2160" b="1" dirty="0"/>
              <a:t>Wymagania w ramach interwencji</a:t>
            </a:r>
          </a:p>
        </p:txBody>
      </p:sp>
      <p:sp>
        <p:nvSpPr>
          <p:cNvPr id="52227" name="Symbol zastępczy zawartości 4"/>
          <p:cNvSpPr>
            <a:spLocks noGrp="1"/>
          </p:cNvSpPr>
          <p:nvPr>
            <p:ph idx="1"/>
          </p:nvPr>
        </p:nvSpPr>
        <p:spPr>
          <a:xfrm>
            <a:off x="331783" y="848477"/>
            <a:ext cx="7776864" cy="401804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1260" dirty="0">
                <a:solidFill>
                  <a:srgbClr val="000000"/>
                </a:solidFill>
              </a:rPr>
              <a:t>Warunkiem uzyskania płatności w danym roku jest wystąpienie na trwałych użytkach zielonych zalania lub podtopienia, zdefiniowanego jako: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l-PL" sz="1260" dirty="0">
                <a:solidFill>
                  <a:srgbClr val="000000"/>
                </a:solidFill>
              </a:rPr>
              <a:t> stan wysycenia profilu glebowego wodą na poziomie przynajmniej 80%,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l-PL" sz="1260" u="sng" dirty="0">
                <a:solidFill>
                  <a:srgbClr val="000000"/>
                </a:solidFill>
              </a:rPr>
              <a:t> w okresie między 1 maja a 30 września</a:t>
            </a:r>
            <a:r>
              <a:rPr lang="pl-PL" sz="1260" dirty="0">
                <a:solidFill>
                  <a:srgbClr val="000000"/>
                </a:solidFill>
              </a:rPr>
              <a:t>,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l-PL" sz="1260" dirty="0">
                <a:solidFill>
                  <a:srgbClr val="000000"/>
                </a:solidFill>
              </a:rPr>
              <a:t>przez okres co najmniej 12 następujących po sobie dni.</a:t>
            </a:r>
          </a:p>
          <a:p>
            <a:pPr marL="0" indent="0" algn="just">
              <a:buNone/>
            </a:pPr>
            <a:endParaRPr lang="pl-PL" sz="1260" dirty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r>
              <a:rPr lang="pl-PL" sz="1260" dirty="0">
                <a:solidFill>
                  <a:srgbClr val="000000"/>
                </a:solidFill>
              </a:rPr>
              <a:t>Wsparcie będzie dotyczyło gospodarstw realizujących </a:t>
            </a:r>
            <a:r>
              <a:rPr lang="pl-PL" sz="1260" b="1" dirty="0">
                <a:solidFill>
                  <a:srgbClr val="000000"/>
                </a:solidFill>
              </a:rPr>
              <a:t>równolegle na danym obszarze </a:t>
            </a:r>
            <a:r>
              <a:rPr lang="pl-PL" sz="1260" dirty="0">
                <a:solidFill>
                  <a:srgbClr val="000000"/>
                </a:solidFill>
              </a:rPr>
              <a:t>zobowiązania w ramach: </a:t>
            </a:r>
          </a:p>
          <a:p>
            <a:pPr marL="0" indent="0" algn="just">
              <a:buNone/>
            </a:pPr>
            <a:endParaRPr lang="pl-PL" sz="1260" dirty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r>
              <a:rPr lang="pl-PL" sz="1260" dirty="0">
                <a:solidFill>
                  <a:srgbClr val="000000"/>
                </a:solidFill>
              </a:rPr>
              <a:t>1. wybranych wariantów pakietów przyrodniczych związanych z zachowaniem cennych siedlisk przyrodniczych </a:t>
            </a:r>
            <a:br>
              <a:rPr lang="pl-PL" sz="1260" dirty="0">
                <a:solidFill>
                  <a:srgbClr val="000000"/>
                </a:solidFill>
              </a:rPr>
            </a:br>
            <a:r>
              <a:rPr lang="pl-PL" sz="1260" dirty="0">
                <a:solidFill>
                  <a:srgbClr val="000000"/>
                </a:solidFill>
              </a:rPr>
              <a:t>i siedlisk zagrożonych gatunków ptaków w ramach Działania rolno-środowiskowo-klimatycznego PROW 2014-2020: Pakietu 4. lub Pakietu 5., lub</a:t>
            </a:r>
          </a:p>
          <a:p>
            <a:pPr marL="0" indent="0" algn="just">
              <a:buNone/>
            </a:pPr>
            <a:r>
              <a:rPr lang="pl-PL" sz="1260" dirty="0">
                <a:solidFill>
                  <a:srgbClr val="000000"/>
                </a:solidFill>
              </a:rPr>
              <a:t>2. ekoschematu Rolnictwo węglowe i zarządzanie składnikami odżywczymi w zakresie praktyki Ekstensywne użytkowanie TUZ z obsadą zwierząt lub interwencji Ekstensywne użytkowanie łąk i pastwisk na obszarach Natura 2000, lub</a:t>
            </a:r>
          </a:p>
          <a:p>
            <a:pPr marL="0" indent="0" algn="just">
              <a:buNone/>
            </a:pPr>
            <a:r>
              <a:rPr lang="pl-PL" sz="1260" dirty="0"/>
              <a:t>3. interwencji Rolnictwo ekologiczne i działania Rolnictwo ekologiczne PROW 2014-2020.</a:t>
            </a:r>
            <a:endParaRPr lang="pl-PL" altLang="pl-PL" sz="1260" dirty="0"/>
          </a:p>
        </p:txBody>
      </p:sp>
      <p:sp>
        <p:nvSpPr>
          <p:cNvPr id="4" name="Symbol zastępczy stopki 1">
            <a:extLst>
              <a:ext uri="{FF2B5EF4-FFF2-40B4-BE49-F238E27FC236}">
                <a16:creationId xmlns:a16="http://schemas.microsoft.com/office/drawing/2014/main" id="{F235CDD8-A3F2-42D5-B245-3D5C78FFA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7013" y="5060945"/>
            <a:ext cx="3506465" cy="272891"/>
          </a:xfrm>
        </p:spPr>
        <p:txBody>
          <a:bodyPr/>
          <a:lstStyle/>
          <a:p>
            <a:pPr>
              <a:defRPr/>
            </a:pPr>
            <a:r>
              <a:rPr lang="pl-PL" dirty="0"/>
              <a:t>Retencjonowanie wody na trwałych użytkach zielonych</a:t>
            </a:r>
          </a:p>
        </p:txBody>
      </p:sp>
    </p:spTree>
    <p:extLst>
      <p:ext uri="{BB962C8B-B14F-4D97-AF65-F5344CB8AC3E}">
        <p14:creationId xmlns:p14="http://schemas.microsoft.com/office/powerpoint/2010/main" val="166693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6A7ECB8-4E8E-A5E5-3C91-5F46DB70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4F76F-5D86-4121-8C9E-D7EC14B1F6D9}" type="slidenum">
              <a:rPr lang="pl-PL" smtClean="0"/>
              <a:pPr>
                <a:defRPr/>
              </a:pPr>
              <a:t>72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03276" y="51619"/>
            <a:ext cx="9032875" cy="162401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br>
              <a:rPr lang="pl-PL" sz="2700" b="1" dirty="0"/>
            </a:br>
            <a:r>
              <a:rPr lang="pl-PL" sz="2700" b="1" dirty="0"/>
              <a:t>Ekoschemat: Dobrostan zwierząt</a:t>
            </a:r>
            <a:br>
              <a:rPr lang="pl-PL" sz="2700" b="1" dirty="0"/>
            </a:br>
            <a:br>
              <a:rPr lang="pl-PL" sz="1050" dirty="0"/>
            </a:br>
            <a:r>
              <a:rPr lang="pl-PL" sz="2025" b="1" dirty="0"/>
              <a:t>Cel Ekoschematu:</a:t>
            </a:r>
            <a:br>
              <a:rPr lang="pl-PL" sz="2025" b="1" dirty="0"/>
            </a:br>
            <a:r>
              <a:rPr lang="pl-PL" sz="1500" dirty="0"/>
              <a:t>Zachęcenie rolników do promowania podwyższonych (ponad obowiązujące standardy) warunków dobrostanu zwierząt. </a:t>
            </a:r>
            <a:br>
              <a:rPr lang="pl-PL" sz="1500" dirty="0"/>
            </a:br>
            <a:r>
              <a:rPr lang="pl-PL" sz="1500" dirty="0"/>
              <a:t>Wsparcie to ma na celu zrekompensowanie dodatkowych  poniesionych kosztów i utraconych dochodów w wyniku wprowadzenia praktyk hodowlanych związanych z podwyższonym dobrostanem zwierząt. </a:t>
            </a:r>
            <a:br>
              <a:rPr lang="pl-PL" sz="1500" dirty="0"/>
            </a:br>
            <a:br>
              <a:rPr lang="pl-PL" sz="1500" dirty="0"/>
            </a:br>
            <a:endParaRPr lang="pl-PL" sz="1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4294967295"/>
          </p:nvPr>
        </p:nvSpPr>
        <p:spPr>
          <a:xfrm>
            <a:off x="229326" y="2185194"/>
            <a:ext cx="3733800" cy="32639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1500" dirty="0"/>
              <a:t>WYMAGANIA W RAMACH INTERWENCJI</a:t>
            </a:r>
            <a:br>
              <a:rPr lang="pl-PL" sz="1500" dirty="0"/>
            </a:br>
            <a:endParaRPr lang="pl-PL" sz="1350" dirty="0">
              <a:latin typeface="+mj-lt"/>
              <a:ea typeface="+mj-ea"/>
              <a:cs typeface="+mj-cs"/>
            </a:endParaRPr>
          </a:p>
          <a:p>
            <a:pPr marL="0" indent="0" algn="just">
              <a:buNone/>
            </a:pPr>
            <a:r>
              <a:rPr lang="pl-PL" sz="1350" dirty="0">
                <a:latin typeface="+mj-lt"/>
                <a:ea typeface="+mj-ea"/>
                <a:cs typeface="+mj-cs"/>
              </a:rPr>
              <a:t>Interwencja obejmuje następujące zwierzęta gospodarskie:</a:t>
            </a:r>
          </a:p>
          <a:p>
            <a:pPr algn="just"/>
            <a:r>
              <a:rPr lang="pl-PL" sz="1350" dirty="0">
                <a:latin typeface="+mj-lt"/>
                <a:ea typeface="+mj-ea"/>
                <a:cs typeface="+mj-cs"/>
              </a:rPr>
              <a:t>świnie (lochy i tuczniki), </a:t>
            </a:r>
          </a:p>
          <a:p>
            <a:pPr algn="just"/>
            <a:r>
              <a:rPr lang="pl-PL" sz="1350" dirty="0">
                <a:latin typeface="+mj-lt"/>
                <a:ea typeface="+mj-ea"/>
                <a:cs typeface="+mj-cs"/>
              </a:rPr>
              <a:t>bydło (krowy i opasy), </a:t>
            </a:r>
          </a:p>
          <a:p>
            <a:pPr algn="just"/>
            <a:r>
              <a:rPr lang="pl-PL" sz="1350" dirty="0">
                <a:latin typeface="+mj-lt"/>
                <a:ea typeface="+mj-ea"/>
                <a:cs typeface="+mj-cs"/>
              </a:rPr>
              <a:t>owce, </a:t>
            </a:r>
          </a:p>
          <a:p>
            <a:pPr algn="just"/>
            <a:r>
              <a:rPr lang="pl-PL" sz="1350" dirty="0">
                <a:latin typeface="+mj-lt"/>
                <a:ea typeface="+mj-ea"/>
                <a:cs typeface="+mj-cs"/>
              </a:rPr>
              <a:t>kury nioski, kurczęta brojlery, </a:t>
            </a:r>
          </a:p>
          <a:p>
            <a:pPr algn="just"/>
            <a:r>
              <a:rPr lang="pl-PL" sz="1350" dirty="0">
                <a:latin typeface="+mj-lt"/>
                <a:ea typeface="+mj-ea"/>
                <a:cs typeface="+mj-cs"/>
              </a:rPr>
              <a:t>indyki utrzymywane z przeznaczeniem </a:t>
            </a:r>
            <a:br>
              <a:rPr lang="pl-PL" sz="1350" dirty="0">
                <a:latin typeface="+mj-lt"/>
                <a:ea typeface="+mj-ea"/>
                <a:cs typeface="+mj-cs"/>
              </a:rPr>
            </a:br>
            <a:r>
              <a:rPr lang="pl-PL" sz="1350" dirty="0">
                <a:latin typeface="+mj-lt"/>
                <a:ea typeface="+mj-ea"/>
                <a:cs typeface="+mj-cs"/>
              </a:rPr>
              <a:t>na produkcję mięsa, </a:t>
            </a:r>
          </a:p>
          <a:p>
            <a:pPr algn="just"/>
            <a:r>
              <a:rPr lang="pl-PL" sz="1350" dirty="0">
                <a:latin typeface="+mj-lt"/>
                <a:ea typeface="+mj-ea"/>
                <a:cs typeface="+mj-cs"/>
              </a:rPr>
              <a:t>konie,</a:t>
            </a:r>
          </a:p>
          <a:p>
            <a:pPr algn="just"/>
            <a:r>
              <a:rPr lang="pl-PL" sz="1350" dirty="0">
                <a:latin typeface="+mj-lt"/>
                <a:ea typeface="+mj-ea"/>
                <a:cs typeface="+mj-cs"/>
              </a:rPr>
              <a:t>kozy.</a:t>
            </a:r>
          </a:p>
          <a:p>
            <a:pPr marL="0" indent="0" algn="ctr">
              <a:buNone/>
            </a:pPr>
            <a:endParaRPr lang="pl-PL" sz="1800" dirty="0"/>
          </a:p>
          <a:p>
            <a:pPr marL="0" indent="0">
              <a:buNone/>
            </a:pPr>
            <a:endParaRPr lang="pl-PL" sz="1500" dirty="0">
              <a:latin typeface="+mj-lt"/>
            </a:endParaRPr>
          </a:p>
          <a:p>
            <a:endParaRPr lang="pl-PL" dirty="0">
              <a:latin typeface="+mj-lt"/>
            </a:endParaRPr>
          </a:p>
        </p:txBody>
      </p:sp>
      <p:cxnSp>
        <p:nvCxnSpPr>
          <p:cNvPr id="6" name="Łącznik prosty 5"/>
          <p:cNvCxnSpPr/>
          <p:nvPr/>
        </p:nvCxnSpPr>
        <p:spPr>
          <a:xfrm>
            <a:off x="258522" y="2028005"/>
            <a:ext cx="8722384" cy="647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24D32B5-D700-47B4-B34E-80AB7F1C4ABD}"/>
              </a:ext>
            </a:extLst>
          </p:cNvPr>
          <p:cNvSpPr txBox="1"/>
          <p:nvPr/>
        </p:nvSpPr>
        <p:spPr>
          <a:xfrm>
            <a:off x="4160260" y="2124091"/>
            <a:ext cx="4820645" cy="3023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500" dirty="0"/>
              <a:t>ZAKRES I WYSOKOŚĆ WSPARCIA</a:t>
            </a:r>
          </a:p>
          <a:p>
            <a:r>
              <a:rPr lang="pl-PL" sz="1350" u="sng" dirty="0">
                <a:latin typeface="+mj-lt"/>
              </a:rPr>
              <a:t>Płatność roczna przyznawana do sztuki zwierzęcia. </a:t>
            </a:r>
          </a:p>
          <a:p>
            <a:endParaRPr lang="pl-PL" sz="1350" dirty="0">
              <a:latin typeface="+mj-lt"/>
            </a:endParaRPr>
          </a:p>
          <a:p>
            <a:r>
              <a:rPr lang="pl-PL" sz="1200" dirty="0">
                <a:latin typeface="+mj-lt"/>
              </a:rPr>
              <a:t>Płatności stanowią rekompensatę utraconych korzyści i dodatkowych kosztów związanych z realizacją wymogów interwencji w zakresie stosowania w produkcji zwierzęcej – praktyk wykraczających ponad obowiązujące lub powszechnie stosowane standardy.</a:t>
            </a:r>
          </a:p>
          <a:p>
            <a:r>
              <a:rPr lang="pl-PL" sz="1200" dirty="0">
                <a:latin typeface="+mj-lt"/>
              </a:rPr>
              <a:t>Wprowadzenie systemu punktowego w przypadku świń i bydła (również w odniesieniu do zwierząt utrzymywanych w systemie rolnictwa ekologicznego) oznacza, że do każdej praktyki przypisana jest odpowiednia liczba punktów, która odpowiada wysokości szacowanej stawki za daną praktykę do sztuki zwierzęcia. </a:t>
            </a:r>
          </a:p>
          <a:p>
            <a:endParaRPr lang="pl-PL" sz="1350" dirty="0">
              <a:latin typeface="+mj-lt"/>
            </a:endParaRPr>
          </a:p>
          <a:p>
            <a:r>
              <a:rPr lang="pl-PL" sz="1350" dirty="0">
                <a:latin typeface="+mj-lt"/>
              </a:rPr>
              <a:t>Przyjęto, że 1 pkt jest równy 100 zł, czyli </a:t>
            </a:r>
            <a:r>
              <a:rPr lang="pl-PL" sz="1350" b="1" dirty="0">
                <a:latin typeface="+mj-lt"/>
              </a:rPr>
              <a:t>22,47 EUR </a:t>
            </a:r>
          </a:p>
          <a:p>
            <a:r>
              <a:rPr lang="pl-PL" sz="1350" dirty="0">
                <a:latin typeface="+mj-lt"/>
              </a:rPr>
              <a:t>(1 EUR = 4,45 zł).</a:t>
            </a: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2E3DEDA8-F5CB-0877-0235-40A88F07F5A4}"/>
              </a:ext>
            </a:extLst>
          </p:cNvPr>
          <p:cNvCxnSpPr/>
          <p:nvPr/>
        </p:nvCxnSpPr>
        <p:spPr>
          <a:xfrm>
            <a:off x="4060248" y="2124091"/>
            <a:ext cx="12940" cy="319846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6506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396652"/>
          </a:xfrm>
        </p:spPr>
        <p:txBody>
          <a:bodyPr/>
          <a:lstStyle/>
          <a:p>
            <a:r>
              <a:rPr lang="pl-PL" sz="2400" b="1" dirty="0">
                <a:solidFill>
                  <a:prstClr val="black"/>
                </a:solidFill>
              </a:rPr>
              <a:t>Ekoschemat: Dobrostan zwierząt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97260"/>
            <a:ext cx="8229600" cy="4903440"/>
          </a:xfrm>
        </p:spPr>
        <p:txBody>
          <a:bodyPr/>
          <a:lstStyle/>
          <a:p>
            <a:pPr marL="0" lvl="0" indent="0" algn="just">
              <a:buNone/>
            </a:pPr>
            <a:r>
              <a:rPr lang="pl-PL" sz="1600" dirty="0">
                <a:solidFill>
                  <a:prstClr val="black"/>
                </a:solidFill>
              </a:rPr>
              <a:t>W przypadku </a:t>
            </a:r>
            <a:r>
              <a:rPr lang="pl-PL" sz="1600" b="1" dirty="0">
                <a:solidFill>
                  <a:prstClr val="black"/>
                </a:solidFill>
              </a:rPr>
              <a:t>świń i bydła</a:t>
            </a:r>
            <a:r>
              <a:rPr lang="pl-PL" sz="1600" b="1" dirty="0">
                <a:solidFill>
                  <a:srgbClr val="FF0000"/>
                </a:solidFill>
              </a:rPr>
              <a:t> </a:t>
            </a:r>
            <a:r>
              <a:rPr lang="pl-PL" sz="1600" dirty="0">
                <a:solidFill>
                  <a:prstClr val="black"/>
                </a:solidFill>
              </a:rPr>
              <a:t>zastosowany zostanie system punktowy polegający na możliwości wyboru przez rolnika z katalogu poszczególnych praktyk podwyższających poziom dobrostanu zwierząt – praktyk możliwych do realizacji w danym gospodarstwie.</a:t>
            </a:r>
          </a:p>
          <a:p>
            <a:pPr marL="0" lvl="0" indent="0" algn="just">
              <a:buNone/>
            </a:pPr>
            <a:r>
              <a:rPr lang="pl-PL" sz="1600" u="sng" dirty="0">
                <a:solidFill>
                  <a:prstClr val="black"/>
                </a:solidFill>
              </a:rPr>
              <a:t>Obecnie proponowane są następujące warianty:</a:t>
            </a:r>
          </a:p>
          <a:p>
            <a:pPr marL="400050" indent="-400050">
              <a:buAutoNum type="romanUcPeriod"/>
            </a:pPr>
            <a:r>
              <a:rPr lang="pl-PL" sz="1600" dirty="0">
                <a:solidFill>
                  <a:prstClr val="black"/>
                </a:solidFill>
              </a:rPr>
              <a:t>Podstawowym warunkiem realizacji ekoschematu – Dobrostan zwierząt jest wybór praktyki polegającej na zapewnieniu zwierzętom </a:t>
            </a:r>
            <a:r>
              <a:rPr lang="pl-PL" sz="1600" b="1" dirty="0">
                <a:solidFill>
                  <a:prstClr val="black"/>
                </a:solidFill>
              </a:rPr>
              <a:t>zwiększonej powierzchni bytowej </a:t>
            </a:r>
            <a:br>
              <a:rPr lang="pl-PL" sz="1600" b="1" dirty="0">
                <a:solidFill>
                  <a:prstClr val="black"/>
                </a:solidFill>
              </a:rPr>
            </a:br>
            <a:r>
              <a:rPr lang="pl-PL" sz="1600" b="1" dirty="0">
                <a:solidFill>
                  <a:prstClr val="black"/>
                </a:solidFill>
              </a:rPr>
              <a:t>w pomieszczeniach/budynkach</a:t>
            </a:r>
            <a:r>
              <a:rPr lang="pl-PL" sz="1600" dirty="0">
                <a:solidFill>
                  <a:prstClr val="black"/>
                </a:solidFill>
              </a:rPr>
              <a:t>. Jedynie przy wyborze tej praktyki możliwa jest realizacja pozostałych praktyk przewidzianych dla danej grupy zwierząt (ściółka, wybieg, wypas, odsadzenie młodych).</a:t>
            </a:r>
          </a:p>
          <a:p>
            <a:pPr marL="0" indent="0">
              <a:buNone/>
            </a:pPr>
            <a:r>
              <a:rPr lang="pl-PL" sz="1600" dirty="0">
                <a:solidFill>
                  <a:srgbClr val="FF0000"/>
                </a:solidFill>
              </a:rPr>
              <a:t>lub</a:t>
            </a:r>
          </a:p>
          <a:p>
            <a:pPr marL="400050" indent="-400050">
              <a:buAutoNum type="romanUcPeriod"/>
            </a:pPr>
            <a:r>
              <a:rPr lang="pl-PL" sz="1600" dirty="0">
                <a:solidFill>
                  <a:prstClr val="black"/>
                </a:solidFill>
              </a:rPr>
              <a:t>Praktyki </a:t>
            </a:r>
            <a:r>
              <a:rPr lang="pl-PL" sz="1600" dirty="0" err="1">
                <a:solidFill>
                  <a:prstClr val="black"/>
                </a:solidFill>
              </a:rPr>
              <a:t>dobrostanowe</a:t>
            </a:r>
            <a:r>
              <a:rPr lang="pl-PL" sz="1600" dirty="0">
                <a:solidFill>
                  <a:prstClr val="black"/>
                </a:solidFill>
              </a:rPr>
              <a:t> w ramach ekoschematu – Dobrostan zwierząt mogą być realizowane niezależnie, bez powiązania z powiększona powierzchnią bytową w budynkach/pomieszczeniach, przy czym w przypadku bydła utrzymywanego na uwięzi nie jest możliwa realizacja praktyki polegającej na zapewnieniu zwierzętom zwiększonej powierzchni  bytowej w budynkach/pomieszczeniach.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rgbClr val="FF0000"/>
                </a:solidFill>
              </a:rPr>
              <a:t>Obecnie trwają konsultacje z KE w kwestii wyżej wymienionych opcji</a:t>
            </a:r>
          </a:p>
          <a:p>
            <a:pPr marL="0" lvl="0" indent="0" algn="just">
              <a:buNone/>
            </a:pPr>
            <a:r>
              <a:rPr lang="pl-PL" sz="1600" dirty="0">
                <a:solidFill>
                  <a:prstClr val="black"/>
                </a:solidFill>
              </a:rPr>
              <a:t>W przypadku </a:t>
            </a:r>
            <a:r>
              <a:rPr lang="pl-PL" sz="1600" b="1" dirty="0">
                <a:solidFill>
                  <a:prstClr val="black"/>
                </a:solidFill>
              </a:rPr>
              <a:t>pozostałych gatunków </a:t>
            </a:r>
            <a:r>
              <a:rPr lang="pl-PL" sz="1600" dirty="0">
                <a:solidFill>
                  <a:prstClr val="black"/>
                </a:solidFill>
              </a:rPr>
              <a:t>zastosowanie ma system wariantowy tzn. </a:t>
            </a:r>
            <a:r>
              <a:rPr lang="pl-PL" sz="2000" u="sng" dirty="0">
                <a:solidFill>
                  <a:prstClr val="black"/>
                </a:solidFill>
              </a:rPr>
              <a:t>zestaw obowiązkowych</a:t>
            </a:r>
            <a:r>
              <a:rPr lang="pl-PL" sz="1600" dirty="0">
                <a:solidFill>
                  <a:prstClr val="black"/>
                </a:solidFill>
              </a:rPr>
              <a:t> praktyk dla danej grupy zwierząt.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ACA159-D687-40D6-BD8F-F733758F7756}" type="slidenum">
              <a:rPr lang="pl-PL" smtClean="0"/>
              <a:pPr>
                <a:defRPr/>
              </a:pPr>
              <a:t>73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66004985"/>
      </p:ext>
    </p:extLst>
  </p:cSld>
  <p:clrMapOvr>
    <a:masterClrMapping/>
  </p:clrMapOvr>
  <p:transition spd="slow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396652"/>
          </a:xfrm>
        </p:spPr>
        <p:txBody>
          <a:bodyPr/>
          <a:lstStyle/>
          <a:p>
            <a:r>
              <a:rPr lang="pl-PL" sz="2400" b="1" dirty="0">
                <a:solidFill>
                  <a:prstClr val="black"/>
                </a:solidFill>
              </a:rPr>
              <a:t>Wymagania w ramach Ekoschematu – Dobrostan zwierząt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769268"/>
            <a:ext cx="8229600" cy="4336132"/>
          </a:xfrm>
        </p:spPr>
        <p:txBody>
          <a:bodyPr/>
          <a:lstStyle/>
          <a:p>
            <a:pPr marL="0" lvl="0" indent="0" algn="just">
              <a:buNone/>
            </a:pPr>
            <a:r>
              <a:rPr lang="pl-PL" sz="1600" dirty="0">
                <a:solidFill>
                  <a:prstClr val="black"/>
                </a:solidFill>
              </a:rPr>
              <a:t>Wszystkim grupom technologicznym zwierząt z gatunku </a:t>
            </a:r>
            <a:r>
              <a:rPr lang="pl-PL" sz="1600" b="1" u="sng" dirty="0">
                <a:solidFill>
                  <a:prstClr val="black"/>
                </a:solidFill>
              </a:rPr>
              <a:t>owca domowa </a:t>
            </a:r>
            <a:r>
              <a:rPr lang="pl-PL" sz="1600" dirty="0">
                <a:solidFill>
                  <a:prstClr val="black"/>
                </a:solidFill>
              </a:rPr>
              <a:t>zapewnia się: </a:t>
            </a:r>
          </a:p>
          <a:p>
            <a:pPr marL="342900" lvl="0" indent="-342900" algn="just"/>
            <a:r>
              <a:rPr lang="pl-PL" sz="1600" dirty="0">
                <a:solidFill>
                  <a:prstClr val="black"/>
                </a:solidFill>
              </a:rPr>
              <a:t>wypas lub dostęp do wybiegu - przez co najmniej 120 dni w sezonie wegetacyjnym</a:t>
            </a:r>
          </a:p>
          <a:p>
            <a:pPr marL="342900" lvl="0" indent="-342900" algn="just"/>
            <a:r>
              <a:rPr lang="pl-PL" sz="1600" dirty="0">
                <a:solidFill>
                  <a:prstClr val="black"/>
                </a:solidFill>
              </a:rPr>
              <a:t>zwiększoną o co najmniej 20% powierzchnię bytową w pomieszczeniach/budynkach.</a:t>
            </a:r>
          </a:p>
          <a:p>
            <a:pPr marL="342900" lvl="0" indent="-342900" algn="just"/>
            <a:endParaRPr lang="pl-PL" sz="1600" dirty="0">
              <a:solidFill>
                <a:prstClr val="black"/>
              </a:solidFill>
            </a:endParaRPr>
          </a:p>
          <a:p>
            <a:pPr marL="0" lvl="0" indent="0" algn="just">
              <a:buNone/>
            </a:pPr>
            <a:r>
              <a:rPr lang="pl-PL" sz="1600" dirty="0">
                <a:solidFill>
                  <a:prstClr val="black"/>
                </a:solidFill>
              </a:rPr>
              <a:t>Wszystkim grupom technologicznym zwierząt z gatunku </a:t>
            </a:r>
            <a:r>
              <a:rPr lang="pl-PL" sz="1600" b="1" u="sng" dirty="0">
                <a:solidFill>
                  <a:prstClr val="black"/>
                </a:solidFill>
              </a:rPr>
              <a:t>kura nioska </a:t>
            </a:r>
            <a:r>
              <a:rPr lang="pl-PL" sz="1600" dirty="0">
                <a:solidFill>
                  <a:prstClr val="black"/>
                </a:solidFill>
              </a:rPr>
              <a:t>zapewnia się: </a:t>
            </a:r>
          </a:p>
          <a:p>
            <a:pPr marL="342900" lvl="0" indent="-342900" algn="just"/>
            <a:r>
              <a:rPr lang="pl-PL" sz="1600" dirty="0">
                <a:solidFill>
                  <a:prstClr val="black"/>
                </a:solidFill>
              </a:rPr>
              <a:t>zakaz przycinania dziobów,</a:t>
            </a:r>
          </a:p>
          <a:p>
            <a:pPr marL="342900" lvl="0" indent="-342900" algn="just"/>
            <a:r>
              <a:rPr lang="pl-PL" sz="1600" dirty="0">
                <a:solidFill>
                  <a:prstClr val="black"/>
                </a:solidFill>
              </a:rPr>
              <a:t>zapewnienie utrzymania bez klatek na ściółce, </a:t>
            </a:r>
          </a:p>
          <a:p>
            <a:pPr marL="342900" lvl="0" indent="-342900" algn="just"/>
            <a:r>
              <a:rPr lang="pl-PL" sz="1600" dirty="0">
                <a:solidFill>
                  <a:prstClr val="black"/>
                </a:solidFill>
              </a:rPr>
              <a:t>zapewnienie zwiększonej powierzchni bytowej w kurniku - obsada nie większa niż </a:t>
            </a:r>
            <a:br>
              <a:rPr lang="pl-PL" sz="1600" dirty="0">
                <a:solidFill>
                  <a:prstClr val="black"/>
                </a:solidFill>
              </a:rPr>
            </a:br>
            <a:r>
              <a:rPr lang="pl-PL" sz="1600" dirty="0">
                <a:solidFill>
                  <a:prstClr val="black"/>
                </a:solidFill>
              </a:rPr>
              <a:t>7 szt./m</a:t>
            </a:r>
            <a:r>
              <a:rPr lang="pl-PL" sz="1600" baseline="30000" dirty="0">
                <a:solidFill>
                  <a:prstClr val="black"/>
                </a:solidFill>
              </a:rPr>
              <a:t>2</a:t>
            </a:r>
            <a:r>
              <a:rPr lang="pl-PL" sz="1600" dirty="0">
                <a:solidFill>
                  <a:prstClr val="black"/>
                </a:solidFill>
              </a:rPr>
              <a:t> powierzchni użytkowej podłogi,</a:t>
            </a:r>
          </a:p>
          <a:p>
            <a:pPr marL="342900" lvl="0" indent="-342900" algn="just"/>
            <a:r>
              <a:rPr lang="pl-PL" sz="1600" dirty="0">
                <a:solidFill>
                  <a:prstClr val="black"/>
                </a:solidFill>
              </a:rPr>
              <a:t>zapewnienie zwiększonej dostępności gniazd: </a:t>
            </a:r>
          </a:p>
          <a:p>
            <a:pPr marL="0" lvl="0" indent="0" algn="just">
              <a:buNone/>
            </a:pPr>
            <a:r>
              <a:rPr lang="pl-PL" sz="1600" i="1" dirty="0">
                <a:solidFill>
                  <a:prstClr val="black"/>
                </a:solidFill>
              </a:rPr>
              <a:t>                            - pojedynczych </a:t>
            </a:r>
            <a:r>
              <a:rPr lang="pl-PL" sz="1600" dirty="0">
                <a:solidFill>
                  <a:prstClr val="black"/>
                </a:solidFill>
              </a:rPr>
              <a:t>– nie więcej niż 5 kur niosek/gniazdo,</a:t>
            </a:r>
          </a:p>
          <a:p>
            <a:pPr marL="0" lvl="0" indent="0" algn="just">
              <a:buNone/>
            </a:pPr>
            <a:r>
              <a:rPr lang="pl-PL" sz="1600" i="1" dirty="0">
                <a:solidFill>
                  <a:prstClr val="black"/>
                </a:solidFill>
              </a:rPr>
              <a:t>                           - grupowych </a:t>
            </a:r>
            <a:r>
              <a:rPr lang="pl-PL" sz="1600" dirty="0">
                <a:solidFill>
                  <a:prstClr val="black"/>
                </a:solidFill>
              </a:rPr>
              <a:t>– nie więcej niż 96 kur niosek/m</a:t>
            </a:r>
            <a:r>
              <a:rPr lang="pl-PL" sz="1600" baseline="30000" dirty="0">
                <a:solidFill>
                  <a:prstClr val="black"/>
                </a:solidFill>
              </a:rPr>
              <a:t>2</a:t>
            </a:r>
            <a:r>
              <a:rPr lang="pl-PL" sz="1600" dirty="0">
                <a:solidFill>
                  <a:prstClr val="black"/>
                </a:solidFill>
              </a:rPr>
              <a:t> powierzchni gniazda,</a:t>
            </a:r>
          </a:p>
          <a:p>
            <a:pPr marL="342900" lvl="0" indent="-342900" algn="just"/>
            <a:r>
              <a:rPr lang="pl-PL" sz="1600" dirty="0">
                <a:solidFill>
                  <a:prstClr val="black"/>
                </a:solidFill>
              </a:rPr>
              <a:t>zapewnienie grzędy o długości min. 0,2 m/kurę nioskę,</a:t>
            </a:r>
          </a:p>
          <a:p>
            <a:pPr marL="342900" lvl="0" indent="-342900" algn="just"/>
            <a:r>
              <a:rPr lang="pl-PL" sz="1600" dirty="0">
                <a:solidFill>
                  <a:prstClr val="black"/>
                </a:solidFill>
              </a:rPr>
              <a:t>zapewnienie stałego dostępu do materiałów lub przedmiotów absorbujących uwagę </a:t>
            </a:r>
            <a:br>
              <a:rPr lang="pl-PL" sz="1600" dirty="0">
                <a:solidFill>
                  <a:prstClr val="black"/>
                </a:solidFill>
              </a:rPr>
            </a:br>
            <a:r>
              <a:rPr lang="pl-PL" sz="1600" dirty="0">
                <a:solidFill>
                  <a:prstClr val="black"/>
                </a:solidFill>
              </a:rPr>
              <a:t>o jakości niewywierającej szkodliwego wpływu na zdrowie.</a:t>
            </a:r>
          </a:p>
          <a:p>
            <a:pPr marL="0" lvl="0" indent="0" algn="just">
              <a:buNone/>
            </a:pPr>
            <a:endParaRPr lang="pl-PL" sz="1600" dirty="0">
              <a:solidFill>
                <a:prstClr val="black"/>
              </a:solidFill>
            </a:endParaRPr>
          </a:p>
          <a:p>
            <a:pPr marL="342900" lvl="0" indent="-342900" algn="just"/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ACA159-D687-40D6-BD8F-F733758F7756}" type="slidenum">
              <a:rPr lang="pl-PL" smtClean="0"/>
              <a:pPr>
                <a:defRPr/>
              </a:pPr>
              <a:t>74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7511857"/>
      </p:ext>
    </p:extLst>
  </p:cSld>
  <p:clrMapOvr>
    <a:masterClrMapping/>
  </p:clrMapOvr>
  <p:transition spd="slow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68660"/>
          </a:xfrm>
        </p:spPr>
        <p:txBody>
          <a:bodyPr/>
          <a:lstStyle/>
          <a:p>
            <a:r>
              <a:rPr lang="pl-PL" sz="2400" b="1" dirty="0">
                <a:solidFill>
                  <a:prstClr val="black"/>
                </a:solidFill>
              </a:rPr>
              <a:t>Wymagania w ramach Ekoschematu – Dobrostan zwierząt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769268"/>
            <a:ext cx="8229600" cy="4752528"/>
          </a:xfrm>
        </p:spPr>
        <p:txBody>
          <a:bodyPr/>
          <a:lstStyle/>
          <a:p>
            <a:pPr marL="0" lvl="0" indent="0" algn="just">
              <a:buNone/>
            </a:pPr>
            <a:r>
              <a:rPr lang="pl-PL" sz="1600" dirty="0">
                <a:solidFill>
                  <a:prstClr val="black"/>
                </a:solidFill>
              </a:rPr>
              <a:t>Wszystkim grupom technologicznym zwierząt z gatunku </a:t>
            </a:r>
            <a:r>
              <a:rPr lang="pl-PL" sz="1600" b="1" u="sng" dirty="0">
                <a:solidFill>
                  <a:prstClr val="black"/>
                </a:solidFill>
              </a:rPr>
              <a:t>kurczęta brojlery </a:t>
            </a:r>
            <a:r>
              <a:rPr lang="pl-PL" sz="1600" dirty="0">
                <a:solidFill>
                  <a:prstClr val="black"/>
                </a:solidFill>
              </a:rPr>
              <a:t>zapewnia się: </a:t>
            </a:r>
          </a:p>
          <a:p>
            <a:pPr marL="342900" lvl="0" indent="-342900" algn="just"/>
            <a:r>
              <a:rPr lang="pl-PL" sz="1600" dirty="0">
                <a:solidFill>
                  <a:prstClr val="black"/>
                </a:solidFill>
              </a:rPr>
              <a:t>zapewnienie zwiększonej powierzchni bytowej w kurniku - maksymalne zagęszczenie obsady nie większe niż 30 kg/m</a:t>
            </a:r>
            <a:r>
              <a:rPr lang="pl-PL" sz="1600" baseline="30000" dirty="0">
                <a:solidFill>
                  <a:prstClr val="black"/>
                </a:solidFill>
              </a:rPr>
              <a:t>2</a:t>
            </a:r>
            <a:r>
              <a:rPr lang="pl-PL" sz="1600" dirty="0">
                <a:solidFill>
                  <a:prstClr val="black"/>
                </a:solidFill>
              </a:rPr>
              <a:t> i jednocześnie nie większe niż 20 szt./m</a:t>
            </a:r>
            <a:r>
              <a:rPr lang="pl-PL" sz="1600" baseline="30000" dirty="0">
                <a:solidFill>
                  <a:prstClr val="black"/>
                </a:solidFill>
              </a:rPr>
              <a:t>2,</a:t>
            </a:r>
            <a:endParaRPr lang="pl-PL" sz="1600" dirty="0">
              <a:solidFill>
                <a:prstClr val="black"/>
              </a:solidFill>
            </a:endParaRPr>
          </a:p>
          <a:p>
            <a:pPr marL="342900" lvl="0" indent="-342900" algn="just"/>
            <a:r>
              <a:rPr lang="pl-PL" sz="1600" dirty="0">
                <a:solidFill>
                  <a:prstClr val="black"/>
                </a:solidFill>
              </a:rPr>
              <a:t>zapewnienie minimum 6 godzin fazy ciemnej/dobę następującej po fazie jasnej oświetlenia,</a:t>
            </a:r>
          </a:p>
          <a:p>
            <a:pPr marL="342900" lvl="0" indent="-342900" algn="just"/>
            <a:r>
              <a:rPr lang="pl-PL" sz="1600" dirty="0">
                <a:solidFill>
                  <a:prstClr val="black"/>
                </a:solidFill>
              </a:rPr>
              <a:t>zapewnienie stałego dostępu do materiałów lub przedmiotów absorbujących uwagę o jakości niewywierającej szkodliwego wpływu na zdrowie.</a:t>
            </a:r>
          </a:p>
          <a:p>
            <a:pPr marL="342900" lvl="0" indent="-342900" algn="just"/>
            <a:endParaRPr lang="pl-PL" sz="1600" dirty="0">
              <a:solidFill>
                <a:prstClr val="black"/>
              </a:solidFill>
            </a:endParaRPr>
          </a:p>
          <a:p>
            <a:pPr marL="0" lvl="0" indent="0" algn="just">
              <a:buNone/>
            </a:pPr>
            <a:r>
              <a:rPr lang="pl-PL" sz="1600" dirty="0">
                <a:solidFill>
                  <a:prstClr val="black"/>
                </a:solidFill>
              </a:rPr>
              <a:t>Wszystkim grupom technologicznym zwierząt z gatunku </a:t>
            </a:r>
            <a:r>
              <a:rPr lang="pl-PL" sz="1600" b="1" u="sng" dirty="0">
                <a:solidFill>
                  <a:prstClr val="black"/>
                </a:solidFill>
              </a:rPr>
              <a:t>indyki - utrzymywane z przeznaczeniem na produkcję mięsa </a:t>
            </a:r>
            <a:r>
              <a:rPr lang="pl-PL" sz="1600" dirty="0">
                <a:solidFill>
                  <a:prstClr val="black"/>
                </a:solidFill>
              </a:rPr>
              <a:t>zapewnia się: </a:t>
            </a:r>
          </a:p>
          <a:p>
            <a:pPr algn="just"/>
            <a:r>
              <a:rPr lang="pl-PL" sz="1600" dirty="0">
                <a:solidFill>
                  <a:prstClr val="black"/>
                </a:solidFill>
              </a:rPr>
              <a:t>zapewnienie zwiększonej powierzchni bytowej w pomieszczeniu/budynku</a:t>
            </a:r>
            <a:r>
              <a:rPr lang="pl-PL" sz="1600" dirty="0">
                <a:solidFill>
                  <a:srgbClr val="FF0000"/>
                </a:solidFill>
              </a:rPr>
              <a:t> </a:t>
            </a:r>
            <a:r>
              <a:rPr lang="pl-PL" sz="1600" dirty="0">
                <a:solidFill>
                  <a:prstClr val="black"/>
                </a:solidFill>
              </a:rPr>
              <a:t>– maksymalne zagęszczenie obsady nie większe niż 50 kg/m</a:t>
            </a:r>
            <a:r>
              <a:rPr lang="pl-PL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²,</a:t>
            </a:r>
            <a:endParaRPr lang="pl-PL" sz="1600" dirty="0">
              <a:solidFill>
                <a:prstClr val="black"/>
              </a:solidFill>
            </a:endParaRPr>
          </a:p>
          <a:p>
            <a:pPr algn="just"/>
            <a:r>
              <a:rPr lang="pl-PL" sz="1600" dirty="0">
                <a:solidFill>
                  <a:prstClr val="black"/>
                </a:solidFill>
              </a:rPr>
              <a:t>zapewnienie 8 godzin fazy ciemnej/dobę następującej po fazie jasnej oświetlenia,</a:t>
            </a:r>
          </a:p>
          <a:p>
            <a:pPr algn="just"/>
            <a:r>
              <a:rPr lang="pl-PL" sz="1600" dirty="0">
                <a:solidFill>
                  <a:prstClr val="black"/>
                </a:solidFill>
              </a:rPr>
              <a:t>zapewnienie stałego dostępu do materiałów lub przedmiotów absorbujących uwagę o jakości niewywierającej szkodliwego wpływu na zdrowie.</a:t>
            </a:r>
          </a:p>
          <a:p>
            <a:pPr marL="0" lvl="0" indent="0" algn="just">
              <a:buNone/>
            </a:pPr>
            <a:endParaRPr lang="pl-PL" sz="1600" dirty="0">
              <a:solidFill>
                <a:prstClr val="black"/>
              </a:solidFill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ACA159-D687-40D6-BD8F-F733758F7756}" type="slidenum">
              <a:rPr lang="pl-PL" smtClean="0"/>
              <a:pPr>
                <a:defRPr/>
              </a:pPr>
              <a:t>75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1454063"/>
      </p:ext>
    </p:extLst>
  </p:cSld>
  <p:clrMapOvr>
    <a:masterClrMapping/>
  </p:clrMapOvr>
  <p:transition spd="slow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68660"/>
          </a:xfrm>
        </p:spPr>
        <p:txBody>
          <a:bodyPr/>
          <a:lstStyle/>
          <a:p>
            <a:r>
              <a:rPr lang="pl-PL" sz="2400" b="1" dirty="0">
                <a:solidFill>
                  <a:prstClr val="black"/>
                </a:solidFill>
              </a:rPr>
              <a:t>Wymagania w ramach Ekoschematu – Dobrostan zwierząt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769268"/>
            <a:ext cx="8229600" cy="4752528"/>
          </a:xfrm>
        </p:spPr>
        <p:txBody>
          <a:bodyPr/>
          <a:lstStyle/>
          <a:p>
            <a:pPr marL="0" lvl="0" indent="0" algn="just">
              <a:buNone/>
            </a:pPr>
            <a:r>
              <a:rPr lang="pl-PL" sz="1600" b="1" u="sng" dirty="0">
                <a:solidFill>
                  <a:prstClr val="black"/>
                </a:solidFill>
              </a:rPr>
              <a:t>Koniom (konie dorosłe/młodzież/ klacz ze źrebięciem) </a:t>
            </a:r>
            <a:r>
              <a:rPr lang="pl-PL" sz="1600" dirty="0">
                <a:solidFill>
                  <a:prstClr val="black"/>
                </a:solidFill>
              </a:rPr>
              <a:t>utrzymywanym bez uwięzi, zapewnia się:</a:t>
            </a:r>
          </a:p>
          <a:p>
            <a:pPr marL="0" lvl="0" indent="0" algn="just">
              <a:buNone/>
            </a:pPr>
            <a:r>
              <a:rPr lang="pl-PL" sz="1600" u="sng" dirty="0">
                <a:solidFill>
                  <a:prstClr val="black"/>
                </a:solidFill>
              </a:rPr>
              <a:t>a) zwiększona powierzchnia bytowa:</a:t>
            </a:r>
          </a:p>
          <a:p>
            <a:pPr marL="342900" lvl="0" indent="-342900" algn="just">
              <a:buFontTx/>
              <a:buChar char="-"/>
            </a:pPr>
            <a:r>
              <a:rPr lang="pl-PL" sz="1600" dirty="0">
                <a:solidFill>
                  <a:prstClr val="black"/>
                </a:solidFill>
              </a:rPr>
              <a:t>w sezonie wegetacyjnym - wypasu lub dostępu do powierzchni zewnętrznych przez co najmniej 140 dni (przez min. 6 godz. dziennie),</a:t>
            </a:r>
          </a:p>
          <a:p>
            <a:pPr marL="342900" lvl="0" indent="-342900" algn="just">
              <a:buFontTx/>
              <a:buChar char="-"/>
            </a:pPr>
            <a:r>
              <a:rPr lang="pl-PL" sz="1600" dirty="0">
                <a:solidFill>
                  <a:prstClr val="black"/>
                </a:solidFill>
              </a:rPr>
              <a:t>poza sezonem wegetacyjnym - dostępu do powierzchni zewnętrznych lub </a:t>
            </a:r>
            <a:r>
              <a:rPr lang="pl-PL" sz="1600" dirty="0" err="1">
                <a:solidFill>
                  <a:prstClr val="black"/>
                </a:solidFill>
              </a:rPr>
              <a:t>biegalni</a:t>
            </a:r>
            <a:r>
              <a:rPr lang="pl-PL" sz="1600" dirty="0">
                <a:solidFill>
                  <a:prstClr val="black"/>
                </a:solidFill>
              </a:rPr>
              <a:t> przez min. 2 godz. dziennie o powierzchni w przypadku: </a:t>
            </a:r>
          </a:p>
          <a:p>
            <a:pPr marL="0" lvl="0" indent="0" algn="just">
              <a:buNone/>
            </a:pPr>
            <a:r>
              <a:rPr lang="pl-PL" sz="1600" i="1" dirty="0">
                <a:solidFill>
                  <a:prstClr val="black"/>
                </a:solidFill>
              </a:rPr>
              <a:t>                                                                                    koni dorosłych/ młodzieży </a:t>
            </a:r>
            <a:r>
              <a:rPr lang="pl-PL" sz="1600" dirty="0">
                <a:solidFill>
                  <a:prstClr val="black"/>
                </a:solidFill>
              </a:rPr>
              <a:t>– 70m</a:t>
            </a:r>
            <a:r>
              <a:rPr lang="pl-PL" sz="1600" baseline="30000" dirty="0">
                <a:solidFill>
                  <a:prstClr val="black"/>
                </a:solidFill>
              </a:rPr>
              <a:t>2</a:t>
            </a:r>
            <a:r>
              <a:rPr lang="pl-PL" sz="1600" dirty="0">
                <a:solidFill>
                  <a:prstClr val="black"/>
                </a:solidFill>
              </a:rPr>
              <a:t> /szt.</a:t>
            </a:r>
          </a:p>
          <a:p>
            <a:pPr marL="0" lvl="0" indent="0" algn="just">
              <a:buNone/>
            </a:pPr>
            <a:r>
              <a:rPr lang="pl-PL" sz="1600" i="1" dirty="0">
                <a:solidFill>
                  <a:prstClr val="black"/>
                </a:solidFill>
              </a:rPr>
              <a:t>                                                                                   klaczy ze źrebięciem </a:t>
            </a:r>
            <a:r>
              <a:rPr lang="pl-PL" sz="1600" dirty="0">
                <a:solidFill>
                  <a:prstClr val="black"/>
                </a:solidFill>
              </a:rPr>
              <a:t>– 85 m</a:t>
            </a:r>
            <a:r>
              <a:rPr lang="pl-PL" sz="1600" baseline="30000" dirty="0">
                <a:solidFill>
                  <a:prstClr val="black"/>
                </a:solidFill>
              </a:rPr>
              <a:t>2</a:t>
            </a:r>
            <a:r>
              <a:rPr lang="pl-PL" sz="1600" dirty="0">
                <a:solidFill>
                  <a:prstClr val="black"/>
                </a:solidFill>
              </a:rPr>
              <a:t> /szt.</a:t>
            </a:r>
          </a:p>
          <a:p>
            <a:pPr marL="342900" lvl="0" indent="-342900" algn="just"/>
            <a:r>
              <a:rPr lang="pl-PL" sz="1600" dirty="0">
                <a:solidFill>
                  <a:prstClr val="black"/>
                </a:solidFill>
              </a:rPr>
              <a:t>boksów lub w przypadku utrzymywania wolnostanowiskowego w pomieszczeniach/budynkach - powierzchni zwiększonej co najmniej o 20%;</a:t>
            </a:r>
          </a:p>
          <a:p>
            <a:pPr marL="0" lvl="0" indent="0" algn="just">
              <a:buNone/>
            </a:pPr>
            <a:r>
              <a:rPr lang="pl-PL" sz="1600" u="sng" dirty="0">
                <a:solidFill>
                  <a:prstClr val="black"/>
                </a:solidFill>
              </a:rPr>
              <a:t>b) system otwarty:</a:t>
            </a:r>
          </a:p>
          <a:p>
            <a:pPr marL="342900" lvl="0" indent="-342900" algn="just"/>
            <a:r>
              <a:rPr lang="pl-PL" sz="1600" dirty="0">
                <a:solidFill>
                  <a:prstClr val="black"/>
                </a:solidFill>
              </a:rPr>
              <a:t>zadaszenia o powierzchni pozwalającej na jednoczesne przebywanie wszystkich koni pod tym zadaszeniem,</a:t>
            </a:r>
          </a:p>
          <a:p>
            <a:pPr marL="342900" lvl="0" indent="-342900" algn="just"/>
            <a:r>
              <a:rPr lang="pl-PL" sz="1600" dirty="0">
                <a:solidFill>
                  <a:prstClr val="black"/>
                </a:solidFill>
              </a:rPr>
              <a:t>ściółki pod zadaszeniem,</a:t>
            </a:r>
          </a:p>
          <a:p>
            <a:pPr marL="342900" lvl="0" indent="-342900" algn="just"/>
            <a:r>
              <a:rPr lang="pl-PL" sz="1600" dirty="0">
                <a:solidFill>
                  <a:prstClr val="black"/>
                </a:solidFill>
              </a:rPr>
              <a:t>powierzchni zewnętrznej zwiększonej co najmniej o 20% względem powierzchni wymaganej dla systemu otwartego.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ACA159-D687-40D6-BD8F-F733758F7756}" type="slidenum">
              <a:rPr lang="pl-PL" smtClean="0"/>
              <a:pPr>
                <a:defRPr/>
              </a:pPr>
              <a:t>76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513801"/>
      </p:ext>
    </p:extLst>
  </p:cSld>
  <p:clrMapOvr>
    <a:masterClrMapping/>
  </p:clrMapOvr>
  <p:transition spd="slow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1339" y="409228"/>
            <a:ext cx="8229600" cy="468660"/>
          </a:xfrm>
        </p:spPr>
        <p:txBody>
          <a:bodyPr/>
          <a:lstStyle/>
          <a:p>
            <a:r>
              <a:rPr lang="pl-PL" sz="2400" b="1" dirty="0">
                <a:solidFill>
                  <a:prstClr val="black"/>
                </a:solidFill>
              </a:rPr>
              <a:t>Wymagania w ramach Ekoschematu – Dobrostan zwierząt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877888"/>
            <a:ext cx="8229600" cy="4227512"/>
          </a:xfrm>
        </p:spPr>
        <p:txBody>
          <a:bodyPr/>
          <a:lstStyle/>
          <a:p>
            <a:pPr marL="0" lvl="0" indent="0" algn="just">
              <a:buNone/>
            </a:pPr>
            <a:r>
              <a:rPr lang="pl-PL" sz="1600" dirty="0">
                <a:solidFill>
                  <a:prstClr val="black"/>
                </a:solidFill>
              </a:rPr>
              <a:t>Wszystkim grupom technologicznym zwierząt z gatunku </a:t>
            </a:r>
            <a:r>
              <a:rPr lang="pl-PL" sz="1600" b="1" u="sng" dirty="0">
                <a:solidFill>
                  <a:prstClr val="black"/>
                </a:solidFill>
              </a:rPr>
              <a:t>koza domowa </a:t>
            </a:r>
            <a:r>
              <a:rPr lang="pl-PL" sz="1600" dirty="0">
                <a:solidFill>
                  <a:prstClr val="black"/>
                </a:solidFill>
              </a:rPr>
              <a:t>zapewnia się: </a:t>
            </a:r>
          </a:p>
          <a:p>
            <a:pPr marL="342900" lvl="0" indent="-342900" algn="just">
              <a:buFontTx/>
              <a:buChar char="-"/>
            </a:pPr>
            <a:r>
              <a:rPr lang="pl-PL" sz="1600" dirty="0">
                <a:solidFill>
                  <a:prstClr val="black"/>
                </a:solidFill>
              </a:rPr>
              <a:t>utrzymywanie bez uwięzi,</a:t>
            </a:r>
          </a:p>
          <a:p>
            <a:pPr marL="342900" lvl="0" indent="-342900" algn="just">
              <a:buFontTx/>
              <a:buChar char="-"/>
            </a:pPr>
            <a:r>
              <a:rPr lang="pl-PL" sz="1600" dirty="0">
                <a:solidFill>
                  <a:prstClr val="black"/>
                </a:solidFill>
              </a:rPr>
              <a:t>dostęp do wybiegu przez cały rok - o powierzchni zwiększonej co najmniej o 20%, </a:t>
            </a:r>
          </a:p>
          <a:p>
            <a:pPr marL="342900" lvl="0" indent="-342900" algn="just">
              <a:buFontTx/>
              <a:buChar char="-"/>
            </a:pPr>
            <a:r>
              <a:rPr lang="pl-PL" sz="1600" dirty="0">
                <a:solidFill>
                  <a:prstClr val="black"/>
                </a:solidFill>
              </a:rPr>
              <a:t>wypas przez co najmniej 120 dni w sezonie wegetacyjnym,</a:t>
            </a:r>
          </a:p>
          <a:p>
            <a:pPr marL="342900" lvl="0" indent="-342900" algn="just">
              <a:buFontTx/>
              <a:buChar char="-"/>
            </a:pPr>
            <a:r>
              <a:rPr lang="pl-PL" sz="1600" dirty="0">
                <a:solidFill>
                  <a:prstClr val="black"/>
                </a:solidFill>
              </a:rPr>
              <a:t>zwiększoną co najmniej o 20% powierzchnię bytową w pomieszczeniach/budynkach.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ACA159-D687-40D6-BD8F-F733758F7756}" type="slidenum">
              <a:rPr lang="pl-PL" smtClean="0"/>
              <a:pPr>
                <a:defRPr/>
              </a:pPr>
              <a:t>77</a:t>
            </a:fld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95" y="4142746"/>
            <a:ext cx="3243485" cy="145795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60754">
            <a:off x="6936110" y="2791844"/>
            <a:ext cx="2077951" cy="259744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80689">
            <a:off x="1756422" y="2461468"/>
            <a:ext cx="2511770" cy="234716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0750">
            <a:off x="3496909" y="3226301"/>
            <a:ext cx="3767655" cy="270685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69437">
            <a:off x="239830" y="2548883"/>
            <a:ext cx="1841094" cy="177454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93141">
            <a:off x="5554768" y="2589561"/>
            <a:ext cx="1949974" cy="129493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4776" y="2626627"/>
            <a:ext cx="1836543" cy="122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53368"/>
      </p:ext>
    </p:extLst>
  </p:cSld>
  <p:clrMapOvr>
    <a:masterClrMapping/>
  </p:clrMapOvr>
  <p:transition spd="slow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BCA17D3-49AA-973B-5060-DDE38438A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4F76F-5D86-4121-8C9E-D7EC14B1F6D9}" type="slidenum">
              <a:rPr lang="pl-PL" smtClean="0"/>
              <a:pPr>
                <a:defRPr/>
              </a:pPr>
              <a:t>78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09538" y="-210279"/>
            <a:ext cx="9034462" cy="154781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br>
              <a:rPr lang="pl-PL" sz="2700" b="1" dirty="0"/>
            </a:br>
            <a:r>
              <a:rPr lang="pl-PL" sz="2400" b="1" dirty="0"/>
              <a:t>Ekoschemat: Prowadzenie produkcji roślinnej w systemie Integrowanej Produkcji Roślin</a:t>
            </a:r>
            <a:br>
              <a:rPr lang="pl-PL" sz="2700" dirty="0"/>
            </a:br>
            <a:br>
              <a:rPr lang="pl-PL" sz="1050" dirty="0"/>
            </a:br>
            <a:r>
              <a:rPr lang="pl-PL" sz="2025" b="1" dirty="0"/>
              <a:t>Cel Ekoschematu:</a:t>
            </a:r>
            <a:br>
              <a:rPr lang="pl-PL" sz="2025" dirty="0"/>
            </a:br>
            <a:r>
              <a:rPr lang="pl-PL" sz="1500" dirty="0"/>
              <a:t>Zachęcenie rolników do prowadzenia produkcji roślinnej w sposób zrównoważony, przy jednoczesnym utrzymaniu wielkość plonów na odpowiednim poziomie, a także zachowania trwałych użytków zielonych jako istotnego czynnika przyczyniającego się do wzmocnienia równowagi środowiska przyrodniczego.</a:t>
            </a:r>
            <a:br>
              <a:rPr lang="pl-PL" sz="1500" dirty="0"/>
            </a:br>
            <a:endParaRPr lang="pl-PL" sz="1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4294967295"/>
          </p:nvPr>
        </p:nvSpPr>
        <p:spPr>
          <a:xfrm>
            <a:off x="170595" y="2208764"/>
            <a:ext cx="4224338" cy="32639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/>
              <a:t>WYMAGANIA W RAMACH INTERWENCJI</a:t>
            </a:r>
          </a:p>
          <a:p>
            <a:r>
              <a:rPr lang="pl-PL" sz="1500" dirty="0">
                <a:latin typeface="+mj-lt"/>
              </a:rPr>
              <a:t>Posiadanie w danym roku certyfikatu krajowego systemu jakości - Integrowana Produkcja Roślin, poświadczającego uprawę roślin zgodnie z metodykami integrowanej produkcji roślin. </a:t>
            </a:r>
          </a:p>
          <a:p>
            <a:r>
              <a:rPr lang="pl-PL" sz="1500" dirty="0">
                <a:latin typeface="+mj-lt"/>
              </a:rPr>
              <a:t>Zachowanie w danym roku kalendarzowym, wszystkich posiadanych w gospodarstwie trwałych użytków zielonych.</a:t>
            </a:r>
          </a:p>
          <a:p>
            <a:endParaRPr lang="pl-PL" dirty="0">
              <a:latin typeface="+mj-lt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4294967295"/>
          </p:nvPr>
        </p:nvSpPr>
        <p:spPr>
          <a:xfrm>
            <a:off x="4900254" y="2185194"/>
            <a:ext cx="4292600" cy="32639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/>
              <a:t>ZAKRES I WYSOKOŚĆ WSPARCIA</a:t>
            </a:r>
          </a:p>
          <a:p>
            <a:pPr marL="0" indent="0">
              <a:buNone/>
            </a:pPr>
            <a:r>
              <a:rPr lang="pl-PL" sz="1500" dirty="0">
                <a:latin typeface="+mj-lt"/>
              </a:rPr>
              <a:t>Płatność roczna przyznawana do:</a:t>
            </a:r>
          </a:p>
          <a:p>
            <a:r>
              <a:rPr lang="pl-PL" sz="1350" dirty="0">
                <a:latin typeface="+mj-lt"/>
              </a:rPr>
              <a:t>powierzchni upraw, z których pochodzą produkty roślinne opatrzone w danym roku certyfikatem Integrowanej Produkcji Roślin </a:t>
            </a:r>
            <a:r>
              <a:rPr lang="pl-PL" sz="1350" b="1" dirty="0">
                <a:latin typeface="+mj-lt"/>
              </a:rPr>
              <a:t>292,13 Euro/ha  </a:t>
            </a:r>
            <a:r>
              <a:rPr lang="pl-PL" sz="1350" dirty="0">
                <a:latin typeface="+mj-lt"/>
              </a:rPr>
              <a:t>oraz</a:t>
            </a:r>
          </a:p>
          <a:p>
            <a:r>
              <a:rPr lang="pl-PL" sz="1350" dirty="0">
                <a:latin typeface="+mj-lt"/>
              </a:rPr>
              <a:t>powierzchni trwałych użytków zielonych odpowiadającej równowartości powierzchni upraw z których pochodzą produkty roślinne opatrzone w danym roku certyfikatem Integrowanej Produkcji Roślin </a:t>
            </a:r>
            <a:r>
              <a:rPr lang="pl-PL" sz="1350" b="1" dirty="0">
                <a:latin typeface="+mj-lt"/>
              </a:rPr>
              <a:t>292,13 Euro/ha</a:t>
            </a:r>
            <a:r>
              <a:rPr lang="pl-PL" sz="1350" dirty="0">
                <a:latin typeface="+mj-lt"/>
              </a:rPr>
              <a:t>. </a:t>
            </a:r>
          </a:p>
          <a:p>
            <a:pPr marL="0" indent="0">
              <a:buNone/>
            </a:pPr>
            <a:endParaRPr lang="pl-PL" sz="1800" dirty="0"/>
          </a:p>
        </p:txBody>
      </p:sp>
      <p:cxnSp>
        <p:nvCxnSpPr>
          <p:cNvPr id="6" name="Łącznik prosty 5"/>
          <p:cNvCxnSpPr/>
          <p:nvPr/>
        </p:nvCxnSpPr>
        <p:spPr>
          <a:xfrm>
            <a:off x="265577" y="2030481"/>
            <a:ext cx="8722384" cy="647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Łącznik prosty 7"/>
          <p:cNvCxnSpPr/>
          <p:nvPr/>
        </p:nvCxnSpPr>
        <p:spPr>
          <a:xfrm>
            <a:off x="4559060" y="2099201"/>
            <a:ext cx="12940" cy="319846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275" y="4317024"/>
            <a:ext cx="2302073" cy="115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982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6DF9D9A-D38D-4521-FDF5-1D06DE54C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4F76F-5D86-4121-8C9E-D7EC14B1F6D9}" type="slidenum">
              <a:rPr lang="pl-PL" smtClean="0"/>
              <a:pPr>
                <a:defRPr/>
              </a:pPr>
              <a:t>79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54769" y="-380107"/>
            <a:ext cx="9034462" cy="15494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br>
              <a:rPr lang="pl-PL" sz="2700" b="1" dirty="0"/>
            </a:br>
            <a:br>
              <a:rPr lang="pl-PL" sz="2700" b="1" dirty="0"/>
            </a:br>
            <a:r>
              <a:rPr lang="pl-PL" sz="2700" b="1" dirty="0"/>
              <a:t>Ekoschemat: Biologiczna ochrona upraw</a:t>
            </a:r>
            <a:br>
              <a:rPr lang="pl-PL" sz="2700" dirty="0"/>
            </a:br>
            <a:br>
              <a:rPr lang="pl-PL" sz="1050" dirty="0"/>
            </a:br>
            <a:r>
              <a:rPr lang="pl-PL" sz="2025" b="1" dirty="0"/>
              <a:t>Cel Ekoschematu:</a:t>
            </a:r>
            <a:br>
              <a:rPr lang="pl-PL" sz="2025" dirty="0"/>
            </a:br>
            <a:r>
              <a:rPr lang="pl-PL" sz="1500" dirty="0"/>
              <a:t>Ograniczenie stosowania chemicznych środków ochrony roślin, co będzie miało pozytywny wpływ na ochronę różnorodności biologicznej i zmniejszy depozycję chemicznych środków ochrony roślin do środowiska.</a:t>
            </a:r>
            <a:br>
              <a:rPr lang="pl-PL" sz="1500" dirty="0"/>
            </a:br>
            <a:br>
              <a:rPr lang="pl-PL" sz="1500" dirty="0"/>
            </a:br>
            <a:br>
              <a:rPr lang="pl-PL" sz="1500" dirty="0"/>
            </a:br>
            <a:endParaRPr lang="pl-PL" sz="1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4294967295"/>
          </p:nvPr>
        </p:nvSpPr>
        <p:spPr>
          <a:xfrm>
            <a:off x="257715" y="2021934"/>
            <a:ext cx="4224338" cy="32623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/>
              <a:t>WYMAGANIA W RAMACH INTERWENCJI</a:t>
            </a:r>
          </a:p>
          <a:p>
            <a:pPr marL="0" indent="0">
              <a:buNone/>
            </a:pPr>
            <a:r>
              <a:rPr lang="pl-PL" sz="1500" dirty="0">
                <a:latin typeface="+mj-lt"/>
              </a:rPr>
              <a:t>Zastosowanie zabiegu ochrony roślin z wykorzystaniem biologicznej ochrony roślin przy użyciu preparatów mikrobiologicznych zgodnie z etykietą danego środka.</a:t>
            </a:r>
          </a:p>
          <a:p>
            <a:endParaRPr lang="pl-PL" dirty="0">
              <a:latin typeface="+mj-lt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4294967295"/>
          </p:nvPr>
        </p:nvSpPr>
        <p:spPr>
          <a:xfrm>
            <a:off x="4851400" y="2005013"/>
            <a:ext cx="4292600" cy="32623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/>
              <a:t>ZAKRES I WYSOKOŚĆ WSPARCIA</a:t>
            </a:r>
          </a:p>
          <a:p>
            <a:pPr marL="0" indent="0">
              <a:buNone/>
            </a:pPr>
            <a:r>
              <a:rPr lang="pl-PL" sz="1500" dirty="0">
                <a:latin typeface="+mj-lt"/>
              </a:rPr>
              <a:t>Płatność roczna przyznawana do powierzchni gruntów rolnych objętych </a:t>
            </a:r>
            <a:r>
              <a:rPr lang="pl-PL" sz="1500" dirty="0" err="1">
                <a:latin typeface="+mj-lt"/>
              </a:rPr>
              <a:t>ekoschematem</a:t>
            </a:r>
            <a:r>
              <a:rPr lang="pl-PL" sz="1500" dirty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pl-PL" sz="1500" dirty="0">
                <a:latin typeface="+mj-lt"/>
              </a:rPr>
              <a:t>Szacowana stawka: </a:t>
            </a:r>
            <a:r>
              <a:rPr lang="pl-PL" sz="1500" b="1" dirty="0">
                <a:latin typeface="+mj-lt"/>
              </a:rPr>
              <a:t>89,89 EUR/ha</a:t>
            </a:r>
          </a:p>
          <a:p>
            <a:pPr marL="0" indent="0">
              <a:buNone/>
            </a:pPr>
            <a:r>
              <a:rPr lang="pl-PL" sz="1500" dirty="0">
                <a:latin typeface="+mj-lt"/>
              </a:rPr>
              <a:t>89,89 EUR/ha x aktualny kurs EUR/Zł (~4,78 zł) = 429,67 zł</a:t>
            </a:r>
            <a:endParaRPr lang="pl-PL" sz="1800" dirty="0"/>
          </a:p>
          <a:p>
            <a:pPr marL="0" indent="0">
              <a:buNone/>
            </a:pPr>
            <a:endParaRPr lang="pl-PL" sz="1800" dirty="0"/>
          </a:p>
        </p:txBody>
      </p:sp>
      <p:cxnSp>
        <p:nvCxnSpPr>
          <p:cNvPr id="6" name="Łącznik prosty 5"/>
          <p:cNvCxnSpPr/>
          <p:nvPr/>
        </p:nvCxnSpPr>
        <p:spPr>
          <a:xfrm>
            <a:off x="257715" y="1845151"/>
            <a:ext cx="8722384" cy="647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Łącznik prosty 7"/>
          <p:cNvCxnSpPr/>
          <p:nvPr/>
        </p:nvCxnSpPr>
        <p:spPr>
          <a:xfrm>
            <a:off x="4535338" y="2004338"/>
            <a:ext cx="12940" cy="319846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18" y="3393783"/>
            <a:ext cx="2870609" cy="180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04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9188"/>
            <a:ext cx="8229600" cy="540668"/>
          </a:xfrm>
        </p:spPr>
        <p:txBody>
          <a:bodyPr/>
          <a:lstStyle/>
          <a:p>
            <a:r>
              <a:rPr lang="pl-PL" sz="2500" b="1" dirty="0"/>
              <a:t>Warunkowość – normy GAEC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3852" y="441470"/>
            <a:ext cx="8856984" cy="5184576"/>
          </a:xfrm>
        </p:spPr>
        <p:txBody>
          <a:bodyPr/>
          <a:lstStyle/>
          <a:p>
            <a:pPr marL="0" indent="0" algn="just">
              <a:buNone/>
            </a:pPr>
            <a:r>
              <a:rPr lang="pl-PL" sz="1400" b="1" i="1" dirty="0"/>
              <a:t>                                    </a:t>
            </a:r>
            <a:endParaRPr lang="pl-PL" sz="1600" u="sng" dirty="0"/>
          </a:p>
          <a:p>
            <a:pPr marL="0" indent="0" algn="just">
              <a:buNone/>
            </a:pPr>
            <a:endParaRPr lang="pl-PL" sz="1400" dirty="0"/>
          </a:p>
          <a:p>
            <a:pPr marL="0" indent="0" algn="ctr">
              <a:buNone/>
            </a:pPr>
            <a:r>
              <a:rPr lang="pl-PL" sz="1400" u="sng" dirty="0"/>
              <a:t>Norma GAEC 1: </a:t>
            </a:r>
          </a:p>
          <a:p>
            <a:pPr marL="0" indent="0" algn="ctr">
              <a:buNone/>
            </a:pPr>
            <a:r>
              <a:rPr lang="pl-PL" sz="1400" b="1" dirty="0">
                <a:solidFill>
                  <a:srgbClr val="006800"/>
                </a:solidFill>
              </a:rPr>
              <a:t>Utrzymywanie trwałych użytków zielonych w oparciu o stosunek powierzchni trwałych użytków zielonych do powierzchni użytków rolnych na poziomie krajowym</a:t>
            </a:r>
          </a:p>
          <a:p>
            <a:pPr marL="0" indent="0" algn="just">
              <a:buNone/>
            </a:pPr>
            <a:endParaRPr lang="pl-PL" sz="1400" b="1" dirty="0"/>
          </a:p>
          <a:p>
            <a:pPr marL="0" indent="0" algn="just">
              <a:buNone/>
            </a:pPr>
            <a:r>
              <a:rPr lang="pl-PL" sz="1400" u="sng" dirty="0">
                <a:solidFill>
                  <a:srgbClr val="006800"/>
                </a:solidFill>
              </a:rPr>
              <a:t>Cel praktyki: </a:t>
            </a:r>
          </a:p>
          <a:p>
            <a:pPr marL="0" indent="0" algn="just">
              <a:buNone/>
            </a:pPr>
            <a:r>
              <a:rPr lang="pl-PL" sz="1400" dirty="0"/>
              <a:t>Trwałe użytki zielone w dużym stopniu przyczyniają się do ochrony zasobów węgla, a także ochrony gleby, zwiększenia pochłaniania dwutlenku węgla oraz zachowania różnorodności biologicznej.</a:t>
            </a:r>
          </a:p>
          <a:p>
            <a:pPr marL="0" indent="0" algn="just">
              <a:buNone/>
            </a:pPr>
            <a:endParaRPr lang="pl-PL" sz="1400" u="sng" dirty="0"/>
          </a:p>
          <a:p>
            <a:pPr marL="0" indent="0" algn="just">
              <a:buNone/>
            </a:pPr>
            <a:r>
              <a:rPr lang="pl-PL" sz="1400" u="sng" dirty="0">
                <a:solidFill>
                  <a:srgbClr val="006800"/>
                </a:solidFill>
              </a:rPr>
              <a:t>Praktyki w gospodarstwie: </a:t>
            </a:r>
          </a:p>
          <a:p>
            <a:pPr marL="0" indent="0" algn="just">
              <a:buNone/>
            </a:pPr>
            <a:r>
              <a:rPr lang="pl-PL" sz="1400" dirty="0"/>
              <a:t>Udział trwałych użytków zielonych (TUZ) w powierzchni gruntów rolnych w skali całego kraju nie może się zmniejszyć </a:t>
            </a:r>
            <a:br>
              <a:rPr lang="pl-PL" sz="1400" dirty="0"/>
            </a:br>
            <a:r>
              <a:rPr lang="pl-PL" sz="1400" dirty="0"/>
              <a:t>o więcej niż 5 % w stosunku do roku referencyjnego 2018. </a:t>
            </a:r>
          </a:p>
          <a:p>
            <a:pPr marL="0" indent="0" algn="just">
              <a:buNone/>
            </a:pPr>
            <a:r>
              <a:rPr lang="pl-PL" sz="1400" dirty="0"/>
              <a:t>W przypadku zmniejszenia wskaźnika TUZ o więcej niż 5 %, przekształcanie trwałych użytków zielonych jest niedopuszczalne, a rolnicy, którzy przekształcili trwałe użytki zielone, będą zobowiązani do przywrócenia określonej powierzchni gruntu w TUZ lub odtworzenia TUZ na innym gruncie. </a:t>
            </a:r>
          </a:p>
          <a:p>
            <a:pPr marL="0" indent="0" algn="just">
              <a:buNone/>
            </a:pPr>
            <a:endParaRPr lang="pl-PL" sz="1400" dirty="0"/>
          </a:p>
          <a:p>
            <a:pPr marL="0" indent="0" algn="just">
              <a:buNone/>
            </a:pPr>
            <a:r>
              <a:rPr lang="pl-PL" sz="1100" dirty="0"/>
              <a:t>Powierzchnia TUZ w strukturze użytków rolnych:</a:t>
            </a:r>
          </a:p>
          <a:p>
            <a:pPr marL="0" indent="0" algn="just">
              <a:buNone/>
            </a:pPr>
            <a:endParaRPr lang="pl-PL" sz="1100" dirty="0"/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62308A5D-F714-119B-6A56-E2E9687F00CD}"/>
              </a:ext>
            </a:extLst>
          </p:cNvPr>
          <p:cNvGraphicFramePr>
            <a:graphicFrameLocks noGrp="1"/>
          </p:cNvGraphicFramePr>
          <p:nvPr/>
        </p:nvGraphicFramePr>
        <p:xfrm>
          <a:off x="755576" y="4852124"/>
          <a:ext cx="7344815" cy="7975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468963">
                  <a:extLst>
                    <a:ext uri="{9D8B030D-6E8A-4147-A177-3AD203B41FA5}">
                      <a16:colId xmlns:a16="http://schemas.microsoft.com/office/drawing/2014/main" val="4149481687"/>
                    </a:ext>
                  </a:extLst>
                </a:gridCol>
                <a:gridCol w="1468963">
                  <a:extLst>
                    <a:ext uri="{9D8B030D-6E8A-4147-A177-3AD203B41FA5}">
                      <a16:colId xmlns:a16="http://schemas.microsoft.com/office/drawing/2014/main" val="1045618354"/>
                    </a:ext>
                  </a:extLst>
                </a:gridCol>
                <a:gridCol w="1468963">
                  <a:extLst>
                    <a:ext uri="{9D8B030D-6E8A-4147-A177-3AD203B41FA5}">
                      <a16:colId xmlns:a16="http://schemas.microsoft.com/office/drawing/2014/main" val="2308259782"/>
                    </a:ext>
                  </a:extLst>
                </a:gridCol>
                <a:gridCol w="1468963">
                  <a:extLst>
                    <a:ext uri="{9D8B030D-6E8A-4147-A177-3AD203B41FA5}">
                      <a16:colId xmlns:a16="http://schemas.microsoft.com/office/drawing/2014/main" val="3515587531"/>
                    </a:ext>
                  </a:extLst>
                </a:gridCol>
                <a:gridCol w="1468963">
                  <a:extLst>
                    <a:ext uri="{9D8B030D-6E8A-4147-A177-3AD203B41FA5}">
                      <a16:colId xmlns:a16="http://schemas.microsoft.com/office/drawing/2014/main" val="19869356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1100" dirty="0"/>
                        <a:t>Powierzchnia TUZ </a:t>
                      </a:r>
                      <a:br>
                        <a:rPr lang="pl-PL" sz="1100" dirty="0"/>
                      </a:br>
                      <a:r>
                        <a:rPr lang="pl-PL" sz="1100" dirty="0"/>
                        <a:t>w tys. 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237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l-P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3 229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3 093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3 128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3 189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210572"/>
                  </a:ext>
                </a:extLst>
              </a:tr>
            </a:tbl>
          </a:graphicData>
        </a:graphic>
      </p:graphicFrame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3B6CDB6-AB38-2529-FB5C-6A57D2936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CA159-D687-40D6-BD8F-F733758F775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882363"/>
      </p:ext>
    </p:extLst>
  </p:cSld>
  <p:clrMapOvr>
    <a:masterClrMapping/>
  </p:clrMapOvr>
  <p:transition spd="slow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0F0A227D-8D4F-EA24-2C79-DEB131EFE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80</a:t>
            </a:fld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D301788-8B2D-495C-9B50-4AA669F9C7E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0525" y="1409800"/>
            <a:ext cx="8362950" cy="3771900"/>
          </a:xfrm>
          <a:prstGeom prst="rect">
            <a:avLst/>
          </a:prstGeom>
        </p:spPr>
        <p:txBody>
          <a:bodyPr/>
          <a:lstStyle/>
          <a:p>
            <a:pPr marL="0" indent="0" algn="just">
              <a:buNone/>
            </a:pPr>
            <a:r>
              <a:rPr lang="pl-PL" sz="1800" b="1" i="0" u="none" strike="noStrike" baseline="0" dirty="0"/>
              <a:t>Wieloletnie zobowiązania pro-środowiskowe </a:t>
            </a:r>
            <a:r>
              <a:rPr lang="pl-PL" sz="1800" b="0" i="0" u="none" strike="noStrike" baseline="0" dirty="0"/>
              <a:t>są kolejnym i najambitniejszym elementem zielonej architektury WPR realizowanym przez interwencje zaprogramowane w oparciu o art. 70 projektu rozporządzenia w sprawie planów strategicznych. Wymogi tych interwencji wykraczają ponad warunkowość oraz odpowiednie prawodawstwo krajowe i unijne i nie nakładają się na zakres praktyk objętych </a:t>
            </a:r>
            <a:r>
              <a:rPr lang="pl-PL" sz="1800" b="0" i="0" u="none" strike="noStrike" baseline="0" dirty="0" err="1"/>
              <a:t>ekoschematami</a:t>
            </a:r>
            <a:r>
              <a:rPr lang="pl-PL" sz="1800" b="0" i="0" u="none" strike="noStrike" baseline="0" dirty="0"/>
              <a:t>. </a:t>
            </a:r>
            <a:r>
              <a:rPr lang="pl-PL" sz="1800" dirty="0"/>
              <a:t>Są</a:t>
            </a:r>
            <a:r>
              <a:rPr lang="pl-PL" sz="1800" b="0" i="0" u="none" strike="noStrike" baseline="0" dirty="0"/>
              <a:t> one dobrowolne dla rolnika.</a:t>
            </a:r>
            <a:endParaRPr lang="pl-PL" sz="1800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729139FC-AE1E-4AC0-A01A-1FD7A02DD6EC}"/>
              </a:ext>
            </a:extLst>
          </p:cNvPr>
          <p:cNvSpPr txBox="1">
            <a:spLocks/>
          </p:cNvSpPr>
          <p:nvPr/>
        </p:nvSpPr>
        <p:spPr bwMode="auto">
          <a:xfrm>
            <a:off x="755576" y="265212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2400" b="1" dirty="0">
                <a:latin typeface="+mn-lt"/>
              </a:rPr>
              <a:t>Architektura środowiskowa i klimatyczna</a:t>
            </a:r>
          </a:p>
        </p:txBody>
      </p:sp>
      <p:pic>
        <p:nvPicPr>
          <p:cNvPr id="7172" name="Picture 4" descr="Zmiany klimatu? Czas obudzić potencjał rolnictwa i leśnictwa">
            <a:extLst>
              <a:ext uri="{FF2B5EF4-FFF2-40B4-BE49-F238E27FC236}">
                <a16:creationId xmlns:a16="http://schemas.microsoft.com/office/drawing/2014/main" id="{774FBBB0-F250-411F-B0F9-F9454C5E4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2" y="3335359"/>
            <a:ext cx="4824536" cy="177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348351"/>
      </p:ext>
    </p:extLst>
  </p:cSld>
  <p:clrMapOvr>
    <a:masterClrMapping/>
  </p:clrMapOvr>
  <p:transition spd="slow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1A348A5-0D3C-1763-1A94-EBBD8EDF6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81</a:t>
            </a:fld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D301788-8B2D-495C-9B50-4AA669F9C7E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1370" y="1371650"/>
            <a:ext cx="8147050" cy="3771900"/>
          </a:xfrm>
          <a:prstGeom prst="rect">
            <a:avLst/>
          </a:prstGeom>
        </p:spPr>
        <p:txBody>
          <a:bodyPr/>
          <a:lstStyle/>
          <a:p>
            <a:pPr marL="0" indent="0" algn="just">
              <a:buNone/>
            </a:pPr>
            <a:r>
              <a:rPr lang="pl-PL" sz="1700" b="0" i="0" u="none" strike="noStrike" baseline="0" dirty="0"/>
              <a:t>W celu uniknięcia ryzyka podwójnego finansowania podobnych praktyk realizowanych </a:t>
            </a:r>
            <a:br>
              <a:rPr lang="pl-PL" sz="1700" b="0" i="0" u="none" strike="noStrike" baseline="0" dirty="0"/>
            </a:br>
            <a:r>
              <a:rPr lang="pl-PL" sz="1700" b="0" i="0" u="none" strike="noStrike" baseline="0" dirty="0"/>
              <a:t>w ramach </a:t>
            </a:r>
            <a:r>
              <a:rPr lang="pl-PL" sz="1700" b="0" i="0" u="none" strike="noStrike" baseline="0" dirty="0" err="1"/>
              <a:t>ekoschematów</a:t>
            </a:r>
            <a:r>
              <a:rPr lang="pl-PL" sz="1700" b="0" i="0" u="none" strike="noStrike" baseline="0" dirty="0"/>
              <a:t> i </a:t>
            </a:r>
            <a:r>
              <a:rPr lang="pl-PL" sz="1700" b="0" i="0" u="none" strike="noStrike" baseline="0" dirty="0" err="1"/>
              <a:t>prośrodowiskowych</a:t>
            </a:r>
            <a:r>
              <a:rPr lang="pl-PL" sz="1700" b="0" i="0" u="none" strike="noStrike" baseline="0" dirty="0"/>
              <a:t> interwencji II filara WPR wykluczono możliwość ich realizacji na tej samej powierzchni. Wykluczenie to dotyczy również sytuacji, w których wymogi wzajemnie się wykluczają.</a:t>
            </a:r>
          </a:p>
          <a:p>
            <a:pPr marL="0" indent="0" algn="just">
              <a:buNone/>
            </a:pPr>
            <a:endParaRPr lang="pl-PL" sz="1700" b="0" i="0" u="none" strike="noStrike" baseline="0" dirty="0"/>
          </a:p>
          <a:p>
            <a:pPr marL="0" indent="0" algn="just">
              <a:buNone/>
            </a:pPr>
            <a:r>
              <a:rPr lang="pl-PL" sz="1700" b="0" i="0" u="none" strike="noStrike" baseline="0" dirty="0"/>
              <a:t>Informacje na temat komplementarności poszczególnych interwencji, w tym w stosunku do wymogów podstawowych znajdują się w opisie poszczególnych interwencji.</a:t>
            </a:r>
          </a:p>
          <a:p>
            <a:pPr marL="0" indent="0" algn="just">
              <a:buNone/>
            </a:pPr>
            <a:endParaRPr lang="pl-PL" sz="1700" b="0" i="0" u="none" strike="noStrike" baseline="0" dirty="0"/>
          </a:p>
          <a:p>
            <a:pPr marL="0" indent="0" algn="just">
              <a:buNone/>
            </a:pPr>
            <a:r>
              <a:rPr lang="pl-PL" sz="1700" b="0" i="0" u="none" strike="noStrike" baseline="0" dirty="0"/>
              <a:t>Dopełnieniem interwencji o charakterze płatności do powierzchni (lub zwierząt) </a:t>
            </a:r>
            <a:r>
              <a:rPr lang="pl-PL" sz="1700" dirty="0"/>
              <a:t>są</a:t>
            </a:r>
            <a:r>
              <a:rPr lang="pl-PL" sz="1700" b="0" i="0" u="none" strike="noStrike" baseline="0" dirty="0"/>
              <a:t> </a:t>
            </a:r>
            <a:r>
              <a:rPr lang="pl-PL" sz="1700" b="1" i="0" u="none" strike="noStrike" baseline="0" dirty="0"/>
              <a:t>interwencje II filara WPR o charakterze inwestycyjnym, współpracy i transferu wiedzy, cyfryzacji oraz sektorowe </a:t>
            </a:r>
            <a:r>
              <a:rPr lang="pl-PL" sz="1700" b="0" i="0" u="none" strike="noStrike" baseline="0" dirty="0"/>
              <a:t>(sektor owoców i warzyw oraz sektor pszczelarstwa).</a:t>
            </a:r>
            <a:endParaRPr lang="pl-PL" sz="1700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729139FC-AE1E-4AC0-A01A-1FD7A02DD6EC}"/>
              </a:ext>
            </a:extLst>
          </p:cNvPr>
          <p:cNvSpPr txBox="1">
            <a:spLocks/>
          </p:cNvSpPr>
          <p:nvPr/>
        </p:nvSpPr>
        <p:spPr bwMode="auto">
          <a:xfrm>
            <a:off x="755576" y="265212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2400" b="1" dirty="0">
                <a:latin typeface="+mn-lt"/>
              </a:rPr>
              <a:t>Architektura środowiskowa i klimatyczna</a:t>
            </a:r>
          </a:p>
        </p:txBody>
      </p:sp>
    </p:spTree>
    <p:extLst>
      <p:ext uri="{BB962C8B-B14F-4D97-AF65-F5344CB8AC3E}">
        <p14:creationId xmlns:p14="http://schemas.microsoft.com/office/powerpoint/2010/main" val="2097312225"/>
      </p:ext>
    </p:extLst>
  </p:cSld>
  <p:clrMapOvr>
    <a:masterClrMapping/>
  </p:clrMapOvr>
  <p:transition spd="slow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BEB473EF-9A52-4FD3-9E60-AF96E9363358}"/>
              </a:ext>
            </a:extLst>
          </p:cNvPr>
          <p:cNvSpPr txBox="1">
            <a:spLocks/>
          </p:cNvSpPr>
          <p:nvPr/>
        </p:nvSpPr>
        <p:spPr bwMode="auto">
          <a:xfrm>
            <a:off x="611560" y="9544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Łączenie interwencji na tej samej działce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pl-PL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- wszystkie interwencje- 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05302806-B4B9-0743-A955-BB1D1C91B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5D21F-A671-4DF3-B74F-9FDBC41461FD}" type="slidenum">
              <a:rPr lang="pl-PL" smtClean="0"/>
              <a:pPr>
                <a:defRPr/>
              </a:pPr>
              <a:t>82</a:t>
            </a:fld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51EF8B1-7459-B1E3-7C9A-94BF8189A96A}"/>
              </a:ext>
            </a:extLst>
          </p:cNvPr>
          <p:cNvSpPr txBox="1"/>
          <p:nvPr/>
        </p:nvSpPr>
        <p:spPr>
          <a:xfrm>
            <a:off x="2375756" y="199340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DOSTĘPNE W ZAŁĄCZNIKU</a:t>
            </a:r>
          </a:p>
        </p:txBody>
      </p:sp>
    </p:spTree>
    <p:extLst>
      <p:ext uri="{BB962C8B-B14F-4D97-AF65-F5344CB8AC3E}">
        <p14:creationId xmlns:p14="http://schemas.microsoft.com/office/powerpoint/2010/main" val="1363732693"/>
      </p:ext>
    </p:extLst>
  </p:cSld>
  <p:clrMapOvr>
    <a:masterClrMapping/>
  </p:clrMapOvr>
  <p:transition spd="slow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BEB473EF-9A52-4FD3-9E60-AF96E9363358}"/>
              </a:ext>
            </a:extLst>
          </p:cNvPr>
          <p:cNvSpPr txBox="1">
            <a:spLocks/>
          </p:cNvSpPr>
          <p:nvPr/>
        </p:nvSpPr>
        <p:spPr bwMode="auto">
          <a:xfrm>
            <a:off x="755576" y="193204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Łączenie interwencji na tej samej działce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kumimoji="0" lang="pl-PL" sz="2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D01F61C-F8AE-B370-AF52-E341CE1221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73324"/>
            <a:ext cx="7200800" cy="23218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ADDF6F7-B200-BC05-B6F6-5905B91E0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5D21F-A671-4DF3-B74F-9FDBC41461FD}" type="slidenum">
              <a:rPr lang="pl-PL" smtClean="0"/>
              <a:pPr>
                <a:defRPr/>
              </a:pPr>
              <a:t>83</a:t>
            </a:fld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467DD1B-8715-6D44-17AB-5AC97ACD3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179"/>
            <a:ext cx="9144000" cy="56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52538"/>
      </p:ext>
    </p:extLst>
  </p:cSld>
  <p:clrMapOvr>
    <a:masterClrMapping/>
  </p:clrMapOvr>
  <p:transition spd="slow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5B8947F9-55C6-9F9B-4F09-D91DD70A7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5D21F-A671-4DF3-B74F-9FDBC41461FD}" type="slidenum">
              <a:rPr lang="pl-PL" smtClean="0"/>
              <a:pPr>
                <a:defRPr/>
              </a:pPr>
              <a:t>84</a:t>
            </a:fld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303B89B-1830-8792-D426-A5540D6DA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16" y="0"/>
            <a:ext cx="887396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12149"/>
      </p:ext>
    </p:extLst>
  </p:cSld>
  <p:clrMapOvr>
    <a:masterClrMapping/>
  </p:clrMapOvr>
  <p:transition spd="slow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45238F4-3FB3-BA13-DE56-8E60C284E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85</a:t>
            </a:fld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D301788-8B2D-495C-9B50-4AA669F9C7E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9750" y="1217712"/>
            <a:ext cx="8147050" cy="3771900"/>
          </a:xfrm>
          <a:prstGeom prst="rect">
            <a:avLst/>
          </a:prstGeom>
        </p:spPr>
        <p:txBody>
          <a:bodyPr/>
          <a:lstStyle/>
          <a:p>
            <a:pPr marL="0" indent="0" algn="just">
              <a:buNone/>
            </a:pPr>
            <a:r>
              <a:rPr lang="pl-PL" sz="1800" b="0" i="0" u="none" strike="noStrike" baseline="0" dirty="0"/>
              <a:t>Poszczególne poziomy tzw. zielonej architektury Planu strategicznego dla WPR (</a:t>
            </a:r>
            <a:r>
              <a:rPr lang="pl-PL" sz="1800" b="0" i="0" u="sng" strike="noStrike" baseline="0" dirty="0"/>
              <a:t>warunkowość - </a:t>
            </a:r>
            <a:r>
              <a:rPr lang="pl-PL" sz="1800" b="0" i="0" u="sng" strike="noStrike" baseline="0" dirty="0" err="1"/>
              <a:t>ekoschematy</a:t>
            </a:r>
            <a:r>
              <a:rPr lang="pl-PL" sz="1800" b="0" i="0" u="sng" strike="noStrike" baseline="0" dirty="0"/>
              <a:t> - interwencje II filara WPR</a:t>
            </a:r>
            <a:r>
              <a:rPr lang="pl-PL" sz="1800" b="0" i="0" u="none" strike="noStrike" baseline="0" dirty="0"/>
              <a:t>) zaprojektowano w sposób zapewniający spójność i uzupełnianie się projektowanych interwencji tak, aby </a:t>
            </a:r>
            <a:br>
              <a:rPr lang="pl-PL" sz="1800" b="0" i="0" u="none" strike="noStrike" baseline="0" dirty="0"/>
            </a:br>
            <a:r>
              <a:rPr lang="pl-PL" sz="1800" b="0" i="0" u="none" strike="noStrike" baseline="0" dirty="0"/>
              <a:t>w sposób kompleksowy zapewnić realizację celów środowiskowych i klimatycznych realizowanych poprzez WPR. </a:t>
            </a:r>
          </a:p>
          <a:p>
            <a:pPr marL="0" indent="0" algn="just">
              <a:buNone/>
            </a:pPr>
            <a:r>
              <a:rPr lang="pl-PL" sz="1800" b="0" i="0" u="none" strike="noStrike" baseline="0" dirty="0"/>
              <a:t>Jednocześnie wzięto pod uwagę zróżnicowaną sytuację i potrzeby sektora rolnego </a:t>
            </a:r>
            <a:br>
              <a:rPr lang="pl-PL" sz="1800" b="0" i="0" u="none" strike="noStrike" baseline="0" dirty="0"/>
            </a:br>
            <a:r>
              <a:rPr lang="pl-PL" sz="1800" b="0" i="0" u="none" strike="noStrike" baseline="0" dirty="0"/>
              <a:t>w Polsce starając się ułatwić szeroki udział beneficjentów w planowanych działaniach, który zapewni stosowanie zalecanych praktyk w dużej skali.</a:t>
            </a:r>
            <a:endParaRPr lang="pl-PL" sz="1700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729139FC-AE1E-4AC0-A01A-1FD7A02DD6EC}"/>
              </a:ext>
            </a:extLst>
          </p:cNvPr>
          <p:cNvSpPr txBox="1">
            <a:spLocks/>
          </p:cNvSpPr>
          <p:nvPr/>
        </p:nvSpPr>
        <p:spPr bwMode="auto">
          <a:xfrm>
            <a:off x="755576" y="265212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2400" b="1" dirty="0">
                <a:latin typeface="+mn-lt"/>
              </a:rPr>
              <a:t>Architektura środowiskowa i klimatyczna</a:t>
            </a:r>
          </a:p>
        </p:txBody>
      </p:sp>
      <p:pic>
        <p:nvPicPr>
          <p:cNvPr id="5122" name="Picture 2" descr="Polski KPS lada moment gotowy. Ważna rola ograniczenia emisji i działań  adaptacyjnych">
            <a:extLst>
              <a:ext uri="{FF2B5EF4-FFF2-40B4-BE49-F238E27FC236}">
                <a16:creationId xmlns:a16="http://schemas.microsoft.com/office/drawing/2014/main" id="{AD2DC82A-E316-A9CC-BD54-1C20F6248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0" y="3634234"/>
            <a:ext cx="3240360" cy="170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297464"/>
      </p:ext>
    </p:extLst>
  </p:cSld>
  <p:clrMapOvr>
    <a:masterClrMapping/>
  </p:clrMapOvr>
  <p:transition spd="slow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2CA7EB06-1C3C-02AE-98A7-841EB47B0D8C}"/>
              </a:ext>
            </a:extLst>
          </p:cNvPr>
          <p:cNvSpPr/>
          <p:nvPr/>
        </p:nvSpPr>
        <p:spPr>
          <a:xfrm>
            <a:off x="1236518" y="2857500"/>
            <a:ext cx="7024255" cy="1924917"/>
          </a:xfrm>
          <a:prstGeom prst="round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06243" y="2803814"/>
            <a:ext cx="7284803" cy="1790700"/>
          </a:xfrm>
        </p:spPr>
        <p:txBody>
          <a:bodyPr>
            <a:normAutofit/>
          </a:bodyPr>
          <a:lstStyle/>
          <a:p>
            <a:pPr marL="0" lvl="0" indent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4800" b="1" dirty="0">
                <a:solidFill>
                  <a:schemeClr val="tx1"/>
                </a:solidFill>
              </a:rPr>
              <a:t>Działania inwestycyjne </a:t>
            </a:r>
            <a:br>
              <a:rPr lang="pl-PL" sz="4800" b="1" dirty="0">
                <a:solidFill>
                  <a:schemeClr val="tx1"/>
                </a:solidFill>
              </a:rPr>
            </a:br>
            <a:r>
              <a:rPr lang="pl-PL" sz="4800" b="1" dirty="0">
                <a:solidFill>
                  <a:schemeClr val="tx1"/>
                </a:solidFill>
              </a:rPr>
              <a:t>tzw. interwencje</a:t>
            </a:r>
            <a:endParaRPr lang="pl-PL" sz="4800" b="1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192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F22F81-CD17-4355-83B2-735C20BD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87</a:t>
            </a:fld>
            <a:endParaRPr 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5A555293-722F-47F6-9192-3D0347BC20E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59930274"/>
              </p:ext>
            </p:extLst>
          </p:nvPr>
        </p:nvGraphicFramePr>
        <p:xfrm>
          <a:off x="611560" y="954789"/>
          <a:ext cx="8137525" cy="295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E4B564A-EBA1-42E5-8A7F-D937704D3A55}"/>
              </a:ext>
            </a:extLst>
          </p:cNvPr>
          <p:cNvSpPr txBox="1">
            <a:spLocks/>
          </p:cNvSpPr>
          <p:nvPr/>
        </p:nvSpPr>
        <p:spPr bwMode="auto">
          <a:xfrm>
            <a:off x="1722512" y="275791"/>
            <a:ext cx="5369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l-PL" b="1">
                <a:solidFill>
                  <a:srgbClr val="006800"/>
                </a:solidFill>
              </a:rPr>
              <a:t>INTERWENCJE SEKTOROWE</a:t>
            </a:r>
            <a:endParaRPr lang="pl-PL" b="1" dirty="0">
              <a:solidFill>
                <a:srgbClr val="006800"/>
              </a:solidFill>
            </a:endParaRPr>
          </a:p>
        </p:txBody>
      </p:sp>
      <p:graphicFrame>
        <p:nvGraphicFramePr>
          <p:cNvPr id="7" name="Tabela 13">
            <a:extLst>
              <a:ext uri="{FF2B5EF4-FFF2-40B4-BE49-F238E27FC236}">
                <a16:creationId xmlns:a16="http://schemas.microsoft.com/office/drawing/2014/main" id="{80A3C296-BC44-FADE-7B49-21086CE3BCFF}"/>
              </a:ext>
            </a:extLst>
          </p:cNvPr>
          <p:cNvGraphicFramePr>
            <a:graphicFrameLocks noGrp="1"/>
          </p:cNvGraphicFramePr>
          <p:nvPr/>
        </p:nvGraphicFramePr>
        <p:xfrm>
          <a:off x="549796" y="1659065"/>
          <a:ext cx="8137004" cy="2131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3932">
                  <a:extLst>
                    <a:ext uri="{9D8B030D-6E8A-4147-A177-3AD203B41FA5}">
                      <a16:colId xmlns:a16="http://schemas.microsoft.com/office/drawing/2014/main" val="751326400"/>
                    </a:ext>
                  </a:extLst>
                </a:gridCol>
                <a:gridCol w="6563072">
                  <a:extLst>
                    <a:ext uri="{9D8B030D-6E8A-4147-A177-3AD203B41FA5}">
                      <a16:colId xmlns:a16="http://schemas.microsoft.com/office/drawing/2014/main" val="1862017084"/>
                    </a:ext>
                  </a:extLst>
                </a:gridCol>
              </a:tblGrid>
              <a:tr h="364076">
                <a:tc>
                  <a:txBody>
                    <a:bodyPr/>
                    <a:lstStyle/>
                    <a:p>
                      <a:r>
                        <a:rPr lang="pl-PL" sz="1200" dirty="0"/>
                        <a:t>Beneficjent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pl-PL" sz="1200" dirty="0"/>
                        <a:t>Rolnik lub grupa rolników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567858"/>
                  </a:ext>
                </a:extLst>
              </a:tr>
              <a:tr h="16264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Zakres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pl-PL" sz="1400" b="1" kern="1200" dirty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Obszar A – produkcja zwierzęca </a:t>
                      </a:r>
                      <a:r>
                        <a:rPr lang="pl-PL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polega na:</a:t>
                      </a:r>
                      <a:endParaRPr lang="pl-PL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-budowie lub modernizacji budynków lub budowli służących do produkcji zwierzęcej z wykorzystaniem nowoczesnych technologii, w tym również w miarę możliwości ograniczających szkodliwy wpływ rolnictwa na środowisko, energooszczędnych, niskoemisyjnych (wraz z wyposażeniem tych obiektów) lub </a:t>
                      </a:r>
                    </a:p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-stosowaniu rozwiązań rolnictwa precyzyjnego w budynkach lub budowlach służących do produkcji zwierzęcej lub </a:t>
                      </a:r>
                    </a:p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-zapewnieniu wybiegów oraz pastwisk dla zwierząt z wykorzystaniem innowacyjnych rozwiązań</a:t>
                      </a:r>
                    </a:p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endParaRPr lang="pl-PL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495531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4EC7AAC1-2C12-7F38-377B-EC5D4B1ADD20}"/>
              </a:ext>
            </a:extLst>
          </p:cNvPr>
          <p:cNvSpPr txBox="1"/>
          <p:nvPr/>
        </p:nvSpPr>
        <p:spPr>
          <a:xfrm>
            <a:off x="611560" y="1274470"/>
            <a:ext cx="8075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Inwestycje w gospodarstwach rolnych zwiększające konkurencyjność (dotacje)</a:t>
            </a:r>
          </a:p>
        </p:txBody>
      </p:sp>
    </p:spTree>
    <p:extLst>
      <p:ext uri="{BB962C8B-B14F-4D97-AF65-F5344CB8AC3E}">
        <p14:creationId xmlns:p14="http://schemas.microsoft.com/office/powerpoint/2010/main" val="294355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F22F81-CD17-4355-83B2-735C20BD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88</a:t>
            </a:fld>
            <a:endParaRPr 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5A555293-722F-47F6-9192-3D0347BC20E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23976657"/>
              </p:ext>
            </p:extLst>
          </p:nvPr>
        </p:nvGraphicFramePr>
        <p:xfrm>
          <a:off x="683568" y="939128"/>
          <a:ext cx="8137525" cy="295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E4B564A-EBA1-42E5-8A7F-D937704D3A55}"/>
              </a:ext>
            </a:extLst>
          </p:cNvPr>
          <p:cNvSpPr txBox="1">
            <a:spLocks/>
          </p:cNvSpPr>
          <p:nvPr/>
        </p:nvSpPr>
        <p:spPr bwMode="auto">
          <a:xfrm>
            <a:off x="1722512" y="275791"/>
            <a:ext cx="5369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l-PL" b="1">
                <a:solidFill>
                  <a:srgbClr val="006800"/>
                </a:solidFill>
              </a:rPr>
              <a:t>INTERWENCJE SEKTOROWE</a:t>
            </a:r>
            <a:endParaRPr lang="pl-PL" b="1" dirty="0">
              <a:solidFill>
                <a:srgbClr val="006800"/>
              </a:solidFill>
            </a:endParaRPr>
          </a:p>
        </p:txBody>
      </p:sp>
      <p:graphicFrame>
        <p:nvGraphicFramePr>
          <p:cNvPr id="7" name="Tabela 13">
            <a:extLst>
              <a:ext uri="{FF2B5EF4-FFF2-40B4-BE49-F238E27FC236}">
                <a16:creationId xmlns:a16="http://schemas.microsoft.com/office/drawing/2014/main" id="{80A3C296-BC44-FADE-7B49-21086CE3BC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475999"/>
              </p:ext>
            </p:extLst>
          </p:nvPr>
        </p:nvGraphicFramePr>
        <p:xfrm>
          <a:off x="549796" y="1659067"/>
          <a:ext cx="8137004" cy="37765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3932">
                  <a:extLst>
                    <a:ext uri="{9D8B030D-6E8A-4147-A177-3AD203B41FA5}">
                      <a16:colId xmlns:a16="http://schemas.microsoft.com/office/drawing/2014/main" val="751326400"/>
                    </a:ext>
                  </a:extLst>
                </a:gridCol>
                <a:gridCol w="6563072">
                  <a:extLst>
                    <a:ext uri="{9D8B030D-6E8A-4147-A177-3AD203B41FA5}">
                      <a16:colId xmlns:a16="http://schemas.microsoft.com/office/drawing/2014/main" val="1862017084"/>
                    </a:ext>
                  </a:extLst>
                </a:gridCol>
              </a:tblGrid>
              <a:tr h="362811">
                <a:tc>
                  <a:txBody>
                    <a:bodyPr/>
                    <a:lstStyle/>
                    <a:p>
                      <a:r>
                        <a:rPr lang="pl-PL" sz="1200" dirty="0"/>
                        <a:t>Beneficjent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pl-PL" sz="1200" dirty="0"/>
                        <a:t>Rolnik lub grupa rolników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567858"/>
                  </a:ext>
                </a:extLst>
              </a:tr>
              <a:tr h="33559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Zakres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pl-PL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Obszar B – ekologia </a:t>
                      </a:r>
                      <a:r>
                        <a:rPr lang="pl-PL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polega na:</a:t>
                      </a:r>
                    </a:p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-budowie lub modernizacji budynków lub budowli służących do produkcji ekologicznej z wykorzystaniem nowoczesnych technologii, w tym również w miarę możliwości ograniczających szkodliwy wpływ rolnictwa na środowisko, energooszczędnych, niskoemisyjnych (wraz z wyposażeniem tych obiektów) lub </a:t>
                      </a:r>
                    </a:p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-stosowaniu rozwiązań rolnictwa precyzyjnego, w tym w budynkach lub budowlach służących do produkcji ekologicznej, lub </a:t>
                      </a:r>
                    </a:p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-zapewnieniu wybiegów oraz pastwisk dla zwierząt, w tym z wykorzystaniem innowacyjnych rozwiązań, lub </a:t>
                      </a:r>
                    </a:p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-zwiększaniu dochodowości produkcji poprzez bezpieczne dla konsumenta i efektywne przedłużanie trwałości produktów, przechowalnictwo oraz lepsze przygotowanie do sprzedaży (w tym bezpośredniej), w tym operacje polegające na budowie lub modernizacji budynków lub budowli lub zakupie sprzętu do: przygotowywania, przechowywania, czyszczenia, sortowania, kalibrowania, konfekcjonowania produktów rolnych lub </a:t>
                      </a:r>
                    </a:p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-zakupie lub leasingu, zakończonego przeniesieniem prawa własności, nowych maszyn, urządzeń, wyposażenia do ekologicznej produkcji rolnej lub</a:t>
                      </a:r>
                    </a:p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-budowie albo zakupie elementów infrastruktury technicznej wpływających bezpośrednio na warunki prowadzenia działalności rolniczej. 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495531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4EC7AAC1-2C12-7F38-377B-EC5D4B1ADD20}"/>
              </a:ext>
            </a:extLst>
          </p:cNvPr>
          <p:cNvSpPr txBox="1"/>
          <p:nvPr/>
        </p:nvSpPr>
        <p:spPr>
          <a:xfrm>
            <a:off x="611560" y="1274470"/>
            <a:ext cx="8075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Inwestycje w gospodarstwach rolnych zwiększające konkurencyjność (dotacje)</a:t>
            </a:r>
          </a:p>
        </p:txBody>
      </p:sp>
    </p:spTree>
    <p:extLst>
      <p:ext uri="{BB962C8B-B14F-4D97-AF65-F5344CB8AC3E}">
        <p14:creationId xmlns:p14="http://schemas.microsoft.com/office/powerpoint/2010/main" val="375392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F22F81-CD17-4355-83B2-735C20BD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89</a:t>
            </a:fld>
            <a:endParaRPr 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5A555293-722F-47F6-9192-3D0347BC20E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13042651"/>
              </p:ext>
            </p:extLst>
          </p:nvPr>
        </p:nvGraphicFramePr>
        <p:xfrm>
          <a:off x="634654" y="926719"/>
          <a:ext cx="8137525" cy="295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E4B564A-EBA1-42E5-8A7F-D937704D3A55}"/>
              </a:ext>
            </a:extLst>
          </p:cNvPr>
          <p:cNvSpPr txBox="1">
            <a:spLocks/>
          </p:cNvSpPr>
          <p:nvPr/>
        </p:nvSpPr>
        <p:spPr bwMode="auto">
          <a:xfrm>
            <a:off x="1722512" y="275791"/>
            <a:ext cx="5369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l-PL" b="1" dirty="0">
                <a:solidFill>
                  <a:srgbClr val="006800"/>
                </a:solidFill>
              </a:rPr>
              <a:t>INTERWENCJE SEKTOROWE</a:t>
            </a:r>
          </a:p>
        </p:txBody>
      </p:sp>
      <p:graphicFrame>
        <p:nvGraphicFramePr>
          <p:cNvPr id="7" name="Tabela 13">
            <a:extLst>
              <a:ext uri="{FF2B5EF4-FFF2-40B4-BE49-F238E27FC236}">
                <a16:creationId xmlns:a16="http://schemas.microsoft.com/office/drawing/2014/main" id="{80A3C296-BC44-FADE-7B49-21086CE3BCFF}"/>
              </a:ext>
            </a:extLst>
          </p:cNvPr>
          <p:cNvGraphicFramePr>
            <a:graphicFrameLocks noGrp="1"/>
          </p:cNvGraphicFramePr>
          <p:nvPr/>
        </p:nvGraphicFramePr>
        <p:xfrm>
          <a:off x="549796" y="1659069"/>
          <a:ext cx="8137004" cy="1486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3932">
                  <a:extLst>
                    <a:ext uri="{9D8B030D-6E8A-4147-A177-3AD203B41FA5}">
                      <a16:colId xmlns:a16="http://schemas.microsoft.com/office/drawing/2014/main" val="751326400"/>
                    </a:ext>
                  </a:extLst>
                </a:gridCol>
                <a:gridCol w="6563072">
                  <a:extLst>
                    <a:ext uri="{9D8B030D-6E8A-4147-A177-3AD203B41FA5}">
                      <a16:colId xmlns:a16="http://schemas.microsoft.com/office/drawing/2014/main" val="1862017084"/>
                    </a:ext>
                  </a:extLst>
                </a:gridCol>
              </a:tblGrid>
              <a:tr h="261388">
                <a:tc>
                  <a:txBody>
                    <a:bodyPr/>
                    <a:lstStyle/>
                    <a:p>
                      <a:r>
                        <a:rPr lang="pl-PL" sz="1200" dirty="0"/>
                        <a:t>Beneficjent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pl-PL" sz="1200" dirty="0"/>
                        <a:t>Rolnik lub grupa rolników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567858"/>
                  </a:ext>
                </a:extLst>
              </a:tr>
              <a:tr h="121214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Zakres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endParaRPr lang="pl-PL" sz="1400" b="1" kern="1200" dirty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pl-PL" sz="1400" b="1" kern="1200" dirty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Obszar C – przygotowanie do sprzedaży </a:t>
                      </a:r>
                      <a:r>
                        <a:rPr lang="pl-PL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polega na: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budowie lub modernizacji budynków lub budowli lub zakupie nowego sprzętu do: przygotowywania, przechowywania, czyszczenia, sortowania, kalibrowania, konfekcjonowania produktów rolnych.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endParaRPr lang="pl-PL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495531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4EC7AAC1-2C12-7F38-377B-EC5D4B1ADD20}"/>
              </a:ext>
            </a:extLst>
          </p:cNvPr>
          <p:cNvSpPr txBox="1"/>
          <p:nvPr/>
        </p:nvSpPr>
        <p:spPr>
          <a:xfrm>
            <a:off x="611560" y="1274470"/>
            <a:ext cx="8075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Inwestycje w gospodarstwach rolnych zwiększające konkurencyjność (dotacje)</a:t>
            </a:r>
          </a:p>
        </p:txBody>
      </p:sp>
    </p:spTree>
    <p:extLst>
      <p:ext uri="{BB962C8B-B14F-4D97-AF65-F5344CB8AC3E}">
        <p14:creationId xmlns:p14="http://schemas.microsoft.com/office/powerpoint/2010/main" val="84767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1FFC42B0-4566-40E6-B6AA-6666DE7D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894778-8774-4ADB-88A0-8493AF3854E1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395536" y="669802"/>
            <a:ext cx="8507412" cy="4935538"/>
          </a:xfrm>
          <a:prstGeom prst="rect">
            <a:avLst/>
          </a:prstGeom>
        </p:spPr>
        <p:txBody>
          <a:bodyPr/>
          <a:lstStyle/>
          <a:p>
            <a:pPr marL="0" lvl="0" indent="0" algn="ctr" eaLnBrk="1" hangingPunct="1">
              <a:buNone/>
            </a:pPr>
            <a:r>
              <a:rPr lang="pl-PL" altLang="pl-PL" sz="1600" u="sng" dirty="0"/>
              <a:t>Norma GAEC 2:</a:t>
            </a:r>
            <a:r>
              <a:rPr lang="pl-PL" altLang="pl-PL" sz="1600" dirty="0"/>
              <a:t> </a:t>
            </a:r>
            <a:endParaRPr lang="pl-PL" altLang="pl-PL" sz="1600" b="1" dirty="0"/>
          </a:p>
          <a:p>
            <a:pPr marL="0" lvl="0" indent="0" algn="ctr" eaLnBrk="1" hangingPunct="1">
              <a:buNone/>
            </a:pPr>
            <a:r>
              <a:rPr lang="pl-PL" sz="1600" b="1" dirty="0">
                <a:solidFill>
                  <a:srgbClr val="006800"/>
                </a:solidFill>
              </a:rPr>
              <a:t>Ochrona terenów podmokłych i torfowisk</a:t>
            </a:r>
          </a:p>
          <a:p>
            <a:pPr marL="0" indent="0" algn="ctr" eaLnBrk="1" hangingPunct="1">
              <a:buNone/>
            </a:pPr>
            <a:r>
              <a:rPr lang="pl-PL" sz="1600" u="sng" dirty="0">
                <a:solidFill>
                  <a:srgbClr val="FF0000"/>
                </a:solidFill>
              </a:rPr>
              <a:t>Rok wdrożenia normy: </a:t>
            </a:r>
            <a:r>
              <a:rPr lang="pl-PL" sz="1600" dirty="0">
                <a:solidFill>
                  <a:srgbClr val="FF0000"/>
                </a:solidFill>
              </a:rPr>
              <a:t>2025 r.</a:t>
            </a:r>
            <a:r>
              <a:rPr lang="pl-PL" sz="1600" b="1" dirty="0">
                <a:solidFill>
                  <a:srgbClr val="006800"/>
                </a:solidFill>
              </a:rPr>
              <a:t> </a:t>
            </a:r>
            <a:endParaRPr lang="pl-PL" altLang="pl-PL" sz="1600" i="1" dirty="0"/>
          </a:p>
          <a:p>
            <a:pPr marL="0" indent="0" eaLnBrk="1" hangingPunct="1">
              <a:buNone/>
            </a:pPr>
            <a:r>
              <a:rPr lang="pl-PL" sz="1600" u="sng" dirty="0">
                <a:solidFill>
                  <a:srgbClr val="006800"/>
                </a:solidFill>
              </a:rPr>
              <a:t>Cel praktyki: </a:t>
            </a:r>
            <a:br>
              <a:rPr lang="pl-PL" sz="1600" u="sng" dirty="0"/>
            </a:br>
            <a:r>
              <a:rPr lang="pl-PL" sz="1600" dirty="0"/>
              <a:t>Utrzymanie obszarów podmokłych i torfowisk w celu magazynowania węgla w glebie i zapobiegania emisji dwutlenku węgla do atmosfery.</a:t>
            </a:r>
          </a:p>
          <a:p>
            <a:pPr marL="0" lvl="0" indent="0" algn="just" eaLnBrk="1" hangingPunct="1">
              <a:buNone/>
            </a:pPr>
            <a:endParaRPr lang="pl-PL" sz="1600" u="sng" dirty="0"/>
          </a:p>
          <a:p>
            <a:pPr marL="0" lvl="0" indent="0" algn="just" eaLnBrk="1" hangingPunct="1">
              <a:buNone/>
            </a:pPr>
            <a:r>
              <a:rPr lang="pl-PL" sz="1600" u="sng" dirty="0">
                <a:solidFill>
                  <a:srgbClr val="006800"/>
                </a:solidFill>
              </a:rPr>
              <a:t>Praktyki w gospodarstwie: </a:t>
            </a:r>
          </a:p>
          <a:p>
            <a:pPr marL="0" lvl="0" indent="0" algn="just" eaLnBrk="1" hangingPunct="1">
              <a:buNone/>
            </a:pPr>
            <a:r>
              <a:rPr lang="pl-PL" sz="1600" dirty="0"/>
              <a:t>Celem normy GAEC 2 jest ochrona gleb najbogatszych w węgiel, poprzez ochronę torfowisk i terenów podmokłych. Normą zostaną objęte gleby pochodzenia organicznego o zawartości materii organicznej ≥ 30% o łącznej miąższości co najmniej 40 cm.</a:t>
            </a:r>
          </a:p>
          <a:p>
            <a:pPr marL="0" lvl="0" indent="0" algn="just" eaLnBrk="1" hangingPunct="1">
              <a:buNone/>
            </a:pPr>
            <a:endParaRPr lang="pl-PL" sz="1600" dirty="0"/>
          </a:p>
          <a:p>
            <a:pPr marL="0" lvl="0" indent="0" eaLnBrk="1" hangingPunct="1">
              <a:buNone/>
            </a:pPr>
            <a:r>
              <a:rPr lang="pl-PL" sz="1600" u="sng" dirty="0"/>
              <a:t>Proponuje się, aby norma ta była realizowana poprzez ochronę: </a:t>
            </a:r>
          </a:p>
          <a:p>
            <a:pPr algn="just" eaLnBrk="1" hangingPunct="1"/>
            <a:r>
              <a:rPr lang="pl-PL" sz="1600" dirty="0"/>
              <a:t>torfowisk z czynnym procesem akumulacji węgla oraz częściowo odwodnionych gleb organicznych znajdujących się obecnie na użytkach rolnych i nie przekształconych dotychczas </a:t>
            </a:r>
            <a:br>
              <a:rPr lang="pl-PL" sz="1600" dirty="0"/>
            </a:br>
            <a:r>
              <a:rPr lang="pl-PL" sz="1600" dirty="0"/>
              <a:t>w grunty orne; </a:t>
            </a:r>
          </a:p>
          <a:p>
            <a:pPr algn="just" eaLnBrk="1" hangingPunct="1"/>
            <a:r>
              <a:rPr lang="pl-PL" sz="1600" dirty="0"/>
              <a:t>mokradeł nietorfowych, nieprzekształconych dotychczas w grunty orne.</a:t>
            </a:r>
          </a:p>
          <a:p>
            <a:pPr marL="0" lvl="0" indent="0" algn="just" eaLnBrk="1" hangingPunct="1">
              <a:buNone/>
            </a:pPr>
            <a:endParaRPr lang="pl-PL" sz="1600" dirty="0"/>
          </a:p>
          <a:p>
            <a:pPr marL="0" lvl="0" indent="0" algn="just" eaLnBrk="1" hangingPunct="1">
              <a:buNone/>
            </a:pPr>
            <a:endParaRPr lang="pl-PL" sz="1600" dirty="0"/>
          </a:p>
        </p:txBody>
      </p:sp>
      <p:sp>
        <p:nvSpPr>
          <p:cNvPr id="6" name="Tytuł 3"/>
          <p:cNvSpPr>
            <a:spLocks noGrp="1"/>
          </p:cNvSpPr>
          <p:nvPr>
            <p:ph type="title" idx="4294967295"/>
          </p:nvPr>
        </p:nvSpPr>
        <p:spPr>
          <a:xfrm>
            <a:off x="0" y="120650"/>
            <a:ext cx="8229600" cy="541338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pl-PL" altLang="pl-PL" sz="2500" b="1" dirty="0"/>
              <a:t>Warunkowość – normy GAEC </a:t>
            </a:r>
          </a:p>
        </p:txBody>
      </p:sp>
    </p:spTree>
    <p:extLst>
      <p:ext uri="{BB962C8B-B14F-4D97-AF65-F5344CB8AC3E}">
        <p14:creationId xmlns:p14="http://schemas.microsoft.com/office/powerpoint/2010/main" val="4243626246"/>
      </p:ext>
    </p:extLst>
  </p:cSld>
  <p:clrMapOvr>
    <a:masterClrMapping/>
  </p:clrMapOvr>
  <p:transition spd="slow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F22F81-CD17-4355-83B2-735C20BD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90</a:t>
            </a:fld>
            <a:endParaRPr 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5A555293-722F-47F6-9192-3D0347BC20E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37266462"/>
              </p:ext>
            </p:extLst>
          </p:nvPr>
        </p:nvGraphicFramePr>
        <p:xfrm>
          <a:off x="611560" y="923863"/>
          <a:ext cx="8137525" cy="295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E4B564A-EBA1-42E5-8A7F-D937704D3A55}"/>
              </a:ext>
            </a:extLst>
          </p:cNvPr>
          <p:cNvSpPr txBox="1">
            <a:spLocks/>
          </p:cNvSpPr>
          <p:nvPr/>
        </p:nvSpPr>
        <p:spPr bwMode="auto">
          <a:xfrm>
            <a:off x="1722512" y="275791"/>
            <a:ext cx="5369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l-PL" b="1">
                <a:solidFill>
                  <a:srgbClr val="006800"/>
                </a:solidFill>
              </a:rPr>
              <a:t>INTERWENCJE SEKTOROWE</a:t>
            </a:r>
            <a:endParaRPr lang="pl-PL" b="1" dirty="0">
              <a:solidFill>
                <a:srgbClr val="006800"/>
              </a:solidFill>
            </a:endParaRPr>
          </a:p>
        </p:txBody>
      </p:sp>
      <p:graphicFrame>
        <p:nvGraphicFramePr>
          <p:cNvPr id="7" name="Tabela 13">
            <a:extLst>
              <a:ext uri="{FF2B5EF4-FFF2-40B4-BE49-F238E27FC236}">
                <a16:creationId xmlns:a16="http://schemas.microsoft.com/office/drawing/2014/main" id="{80A3C296-BC44-FADE-7B49-21086CE3BCFF}"/>
              </a:ext>
            </a:extLst>
          </p:cNvPr>
          <p:cNvGraphicFramePr>
            <a:graphicFrameLocks noGrp="1"/>
          </p:cNvGraphicFramePr>
          <p:nvPr/>
        </p:nvGraphicFramePr>
        <p:xfrm>
          <a:off x="549796" y="1659069"/>
          <a:ext cx="8137004" cy="1702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3932">
                  <a:extLst>
                    <a:ext uri="{9D8B030D-6E8A-4147-A177-3AD203B41FA5}">
                      <a16:colId xmlns:a16="http://schemas.microsoft.com/office/drawing/2014/main" val="751326400"/>
                    </a:ext>
                  </a:extLst>
                </a:gridCol>
                <a:gridCol w="6563072">
                  <a:extLst>
                    <a:ext uri="{9D8B030D-6E8A-4147-A177-3AD203B41FA5}">
                      <a16:colId xmlns:a16="http://schemas.microsoft.com/office/drawing/2014/main" val="1862017084"/>
                    </a:ext>
                  </a:extLst>
                </a:gridCol>
              </a:tblGrid>
              <a:tr h="261388">
                <a:tc>
                  <a:txBody>
                    <a:bodyPr/>
                    <a:lstStyle/>
                    <a:p>
                      <a:r>
                        <a:rPr lang="pl-PL" sz="1200" dirty="0"/>
                        <a:t>Beneficjent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pl-PL" sz="1200" dirty="0"/>
                        <a:t>Rolnik lub grupa rolników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567858"/>
                  </a:ext>
                </a:extLst>
              </a:tr>
              <a:tr h="142816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Zakres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endParaRPr lang="pl-PL" sz="1400" b="1" kern="1200" dirty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pl-PL" sz="1400" b="1" kern="1200" dirty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Obszar D – maszyny do zbioru </a:t>
                      </a: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mające bezpośredni związek z działalnością rolniczą prowadzoną w gospodarstwie, w tym dotyczące przechowywania, suszenia, magazynowania oraz przygotowywania produktów rolnych do sprzedaży a także zapewnienia pasz dla zwierząt utrzymywanych w gospodarstwie.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495531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4EC7AAC1-2C12-7F38-377B-EC5D4B1ADD20}"/>
              </a:ext>
            </a:extLst>
          </p:cNvPr>
          <p:cNvSpPr txBox="1"/>
          <p:nvPr/>
        </p:nvSpPr>
        <p:spPr>
          <a:xfrm>
            <a:off x="611560" y="1274470"/>
            <a:ext cx="8075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Inwestycje w gospodarstwach rolnych zwiększające konkurencyjność (dotacje)</a:t>
            </a:r>
          </a:p>
        </p:txBody>
      </p:sp>
    </p:spTree>
    <p:extLst>
      <p:ext uri="{BB962C8B-B14F-4D97-AF65-F5344CB8AC3E}">
        <p14:creationId xmlns:p14="http://schemas.microsoft.com/office/powerpoint/2010/main" val="303331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F22F81-CD17-4355-83B2-735C20BD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91</a:t>
            </a:fld>
            <a:endParaRPr 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5A555293-722F-47F6-9192-3D0347BC20E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21144020"/>
              </p:ext>
            </p:extLst>
          </p:nvPr>
        </p:nvGraphicFramePr>
        <p:xfrm>
          <a:off x="611560" y="976194"/>
          <a:ext cx="8137525" cy="295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E4B564A-EBA1-42E5-8A7F-D937704D3A55}"/>
              </a:ext>
            </a:extLst>
          </p:cNvPr>
          <p:cNvSpPr txBox="1">
            <a:spLocks/>
          </p:cNvSpPr>
          <p:nvPr/>
        </p:nvSpPr>
        <p:spPr bwMode="auto">
          <a:xfrm>
            <a:off x="1722512" y="275791"/>
            <a:ext cx="5369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l-PL" b="1">
                <a:solidFill>
                  <a:srgbClr val="006800"/>
                </a:solidFill>
              </a:rPr>
              <a:t>INTERWENCJE SEKTOROWE</a:t>
            </a:r>
            <a:endParaRPr lang="pl-PL" b="1" dirty="0">
              <a:solidFill>
                <a:srgbClr val="006800"/>
              </a:solidFill>
            </a:endParaRPr>
          </a:p>
        </p:txBody>
      </p:sp>
      <p:graphicFrame>
        <p:nvGraphicFramePr>
          <p:cNvPr id="7" name="Tabela 13">
            <a:extLst>
              <a:ext uri="{FF2B5EF4-FFF2-40B4-BE49-F238E27FC236}">
                <a16:creationId xmlns:a16="http://schemas.microsoft.com/office/drawing/2014/main" id="{80A3C296-BC44-FADE-7B49-21086CE3BC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259504"/>
              </p:ext>
            </p:extLst>
          </p:nvPr>
        </p:nvGraphicFramePr>
        <p:xfrm>
          <a:off x="549796" y="1659069"/>
          <a:ext cx="8137004" cy="22682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916">
                  <a:extLst>
                    <a:ext uri="{9D8B030D-6E8A-4147-A177-3AD203B41FA5}">
                      <a16:colId xmlns:a16="http://schemas.microsoft.com/office/drawing/2014/main" val="751326400"/>
                    </a:ext>
                  </a:extLst>
                </a:gridCol>
                <a:gridCol w="6707088">
                  <a:extLst>
                    <a:ext uri="{9D8B030D-6E8A-4147-A177-3AD203B41FA5}">
                      <a16:colId xmlns:a16="http://schemas.microsoft.com/office/drawing/2014/main" val="1862017084"/>
                    </a:ext>
                  </a:extLst>
                </a:gridCol>
              </a:tblGrid>
              <a:tr h="3480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Forma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Refundacja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495531"/>
                  </a:ext>
                </a:extLst>
              </a:tr>
              <a:tr h="148119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Wysokość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Intensywność pomocy: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pl-PL" sz="12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65% kosztów operacji kwalifikujących się do wsparcia w przypadku rolników, którzy nie ukończyli 40 roku życia lub realizują operację w gospodarstwie prowadzącym działalność ekologiczną (obszar B) albo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 - 45% </a:t>
                      </a: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tych kosztów w przypadku pozostałych operacji.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Maksymalna wysokość pomocy udzielonej jednemu beneficjentowi i na jedno gospodarstwo rolne </a:t>
                      </a:r>
                      <a:b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 ramach interwencji w okresie realizacji planu nie może przekroczyć: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 mln zł - w przypadku obszaru A oraz w obszarze B </a:t>
                      </a: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 przypadku operacji zbieżnych zakresem z operacjami możliwymi do realizacji w obszarze A oraz w obszarze C w przypadku przechowalni. </a:t>
                      </a:r>
                      <a:b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200" b="1" kern="1200" dirty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300 tys. zł </a:t>
                      </a: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- w przypadku pozostałych operacji realizowanych w obszarach B, C i D.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839999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4EC7AAC1-2C12-7F38-377B-EC5D4B1ADD20}"/>
              </a:ext>
            </a:extLst>
          </p:cNvPr>
          <p:cNvSpPr txBox="1"/>
          <p:nvPr/>
        </p:nvSpPr>
        <p:spPr>
          <a:xfrm>
            <a:off x="611560" y="1274470"/>
            <a:ext cx="8075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Inwestycje w gospodarstwach rolnych zwiększające konkurencyjność (dotacje)</a:t>
            </a:r>
          </a:p>
        </p:txBody>
      </p:sp>
    </p:spTree>
    <p:extLst>
      <p:ext uri="{BB962C8B-B14F-4D97-AF65-F5344CB8AC3E}">
        <p14:creationId xmlns:p14="http://schemas.microsoft.com/office/powerpoint/2010/main" val="261953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F22F81-CD17-4355-83B2-735C20BD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92</a:t>
            </a:fld>
            <a:endParaRPr 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5A555293-722F-47F6-9192-3D0347BC20E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45397675"/>
              </p:ext>
            </p:extLst>
          </p:nvPr>
        </p:nvGraphicFramePr>
        <p:xfrm>
          <a:off x="1006475" y="985838"/>
          <a:ext cx="8137525" cy="295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E4B564A-EBA1-42E5-8A7F-D937704D3A55}"/>
              </a:ext>
            </a:extLst>
          </p:cNvPr>
          <p:cNvSpPr txBox="1">
            <a:spLocks/>
          </p:cNvSpPr>
          <p:nvPr/>
        </p:nvSpPr>
        <p:spPr bwMode="auto">
          <a:xfrm>
            <a:off x="1722512" y="275791"/>
            <a:ext cx="5369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l-PL" b="1">
                <a:solidFill>
                  <a:srgbClr val="006800"/>
                </a:solidFill>
              </a:rPr>
              <a:t>INTERWENCJE SEKTOROWE</a:t>
            </a:r>
            <a:endParaRPr lang="pl-PL" b="1" dirty="0">
              <a:solidFill>
                <a:srgbClr val="006800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4070B14-6027-C1C3-1D8C-665E525D18A0}"/>
              </a:ext>
            </a:extLst>
          </p:cNvPr>
          <p:cNvSpPr txBox="1"/>
          <p:nvPr/>
        </p:nvSpPr>
        <p:spPr>
          <a:xfrm>
            <a:off x="549796" y="1633364"/>
            <a:ext cx="3446140" cy="14773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dirty="0"/>
              <a:t>Wielkość ekonomiczna gospodarstwa uprawnionego do otrzymania pomocy wynosi co najmniej 25 tys. euro i nie więcej niż 250 tys. euro.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FFA1199F-1798-9B54-4773-A9A3B6A57E98}"/>
              </a:ext>
            </a:extLst>
          </p:cNvPr>
          <p:cNvSpPr txBox="1"/>
          <p:nvPr/>
        </p:nvSpPr>
        <p:spPr>
          <a:xfrm>
            <a:off x="4313664" y="1993404"/>
            <a:ext cx="4572000" cy="286232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dirty="0"/>
              <a:t>Inwestycja musi doprowadzić do wzrostu wartości dodanej brutto (GVA) w gospodarstwie, w szczególności w wyniku racjonalizacji technologii produkcji lub wprowadzenia innowacji, zmiany profilu produkcji, poprawy jakości produkcji lub zwiększenia wartości dodanej produktu, co najmniej o 10% w odniesieniu do roku bazowego w okresie 5 lat od dnia przyznania pomocy. 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98697A1B-27D2-81D9-9E13-D6C47D2D1DA0}"/>
              </a:ext>
            </a:extLst>
          </p:cNvPr>
          <p:cNvSpPr txBox="1"/>
          <p:nvPr/>
        </p:nvSpPr>
        <p:spPr>
          <a:xfrm>
            <a:off x="945840" y="3426065"/>
            <a:ext cx="2654052" cy="175432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dirty="0"/>
              <a:t>Roczny przychód ze sprzedaży w wysokości co najmniej 75 tys. zł (w przypadku obszarów A, C i D) albo 45 tys. zł (w przypadku obszaru B). </a:t>
            </a:r>
          </a:p>
        </p:txBody>
      </p:sp>
    </p:spTree>
    <p:extLst>
      <p:ext uri="{BB962C8B-B14F-4D97-AF65-F5344CB8AC3E}">
        <p14:creationId xmlns:p14="http://schemas.microsoft.com/office/powerpoint/2010/main" val="118940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F22F81-CD17-4355-83B2-735C20BD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93</a:t>
            </a:fld>
            <a:endParaRPr 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5A555293-722F-47F6-9192-3D0347BC20E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39342101"/>
              </p:ext>
            </p:extLst>
          </p:nvPr>
        </p:nvGraphicFramePr>
        <p:xfrm>
          <a:off x="642967" y="923863"/>
          <a:ext cx="8137525" cy="295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E4B564A-EBA1-42E5-8A7F-D937704D3A55}"/>
              </a:ext>
            </a:extLst>
          </p:cNvPr>
          <p:cNvSpPr txBox="1">
            <a:spLocks/>
          </p:cNvSpPr>
          <p:nvPr/>
        </p:nvSpPr>
        <p:spPr bwMode="auto">
          <a:xfrm>
            <a:off x="1722512" y="275791"/>
            <a:ext cx="5369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l-PL" b="1">
                <a:solidFill>
                  <a:srgbClr val="006800"/>
                </a:solidFill>
              </a:rPr>
              <a:t>INTERWENCJE SEKTOROWE</a:t>
            </a:r>
            <a:endParaRPr lang="pl-PL" b="1" dirty="0">
              <a:solidFill>
                <a:srgbClr val="006800"/>
              </a:solidFill>
            </a:endParaRPr>
          </a:p>
        </p:txBody>
      </p:sp>
      <p:graphicFrame>
        <p:nvGraphicFramePr>
          <p:cNvPr id="7" name="Tabela 13">
            <a:extLst>
              <a:ext uri="{FF2B5EF4-FFF2-40B4-BE49-F238E27FC236}">
                <a16:creationId xmlns:a16="http://schemas.microsoft.com/office/drawing/2014/main" id="{80A3C296-BC44-FADE-7B49-21086CE3BCFF}"/>
              </a:ext>
            </a:extLst>
          </p:cNvPr>
          <p:cNvGraphicFramePr>
            <a:graphicFrameLocks noGrp="1"/>
          </p:cNvGraphicFramePr>
          <p:nvPr/>
        </p:nvGraphicFramePr>
        <p:xfrm>
          <a:off x="549796" y="1920801"/>
          <a:ext cx="8137004" cy="2232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916">
                  <a:extLst>
                    <a:ext uri="{9D8B030D-6E8A-4147-A177-3AD203B41FA5}">
                      <a16:colId xmlns:a16="http://schemas.microsoft.com/office/drawing/2014/main" val="751326400"/>
                    </a:ext>
                  </a:extLst>
                </a:gridCol>
                <a:gridCol w="6707088">
                  <a:extLst>
                    <a:ext uri="{9D8B030D-6E8A-4147-A177-3AD203B41FA5}">
                      <a16:colId xmlns:a16="http://schemas.microsoft.com/office/drawing/2014/main" val="1862017084"/>
                    </a:ext>
                  </a:extLst>
                </a:gridCol>
              </a:tblGrid>
              <a:tr h="42483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Beneficjent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Rolnik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495531"/>
                  </a:ext>
                </a:extLst>
              </a:tr>
              <a:tr h="180800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Zakres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Obszar A: Biogazownie rolnicze, Elektrownie wodne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Obszar B: Systemy poprawiające efektywność energetyczną budynków gospodarskich służących produkcji rolnej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Interwencja wspiera inwestycje materialne lub niematerialne wykorzystywane w działalności rolniczej w szczególności dotyczące budowy lub zakupu: nowych urządzeń do produkcji energii z wody albo biogazu rolniczego (elektryczną lub ciepło lub paliwo gazowe) do 50 kW (obszar A ) lub systemów poprawiających efektywność energetyczną budynków gospodarskich służących produkcji rolnej (obszar B).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839999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4EC7AAC1-2C12-7F38-377B-EC5D4B1ADD20}"/>
              </a:ext>
            </a:extLst>
          </p:cNvPr>
          <p:cNvSpPr txBox="1"/>
          <p:nvPr/>
        </p:nvSpPr>
        <p:spPr>
          <a:xfrm>
            <a:off x="611560" y="1274470"/>
            <a:ext cx="8075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Inwestycje w gospodarstwach rolnych w zakresie OZE i poprawy efektywności energetycznej</a:t>
            </a:r>
          </a:p>
        </p:txBody>
      </p:sp>
    </p:spTree>
    <p:extLst>
      <p:ext uri="{BB962C8B-B14F-4D97-AF65-F5344CB8AC3E}">
        <p14:creationId xmlns:p14="http://schemas.microsoft.com/office/powerpoint/2010/main" val="372178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F22F81-CD17-4355-83B2-735C20BD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94</a:t>
            </a:fld>
            <a:endParaRPr 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5A555293-722F-47F6-9192-3D0347BC20E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2783463"/>
              </p:ext>
            </p:extLst>
          </p:nvPr>
        </p:nvGraphicFramePr>
        <p:xfrm>
          <a:off x="549275" y="973242"/>
          <a:ext cx="8137525" cy="295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E4B564A-EBA1-42E5-8A7F-D937704D3A55}"/>
              </a:ext>
            </a:extLst>
          </p:cNvPr>
          <p:cNvSpPr txBox="1">
            <a:spLocks/>
          </p:cNvSpPr>
          <p:nvPr/>
        </p:nvSpPr>
        <p:spPr bwMode="auto">
          <a:xfrm>
            <a:off x="1722512" y="275791"/>
            <a:ext cx="5369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l-PL" b="1">
                <a:solidFill>
                  <a:srgbClr val="006800"/>
                </a:solidFill>
              </a:rPr>
              <a:t>INTERWENCJE SEKTOROWE</a:t>
            </a:r>
            <a:endParaRPr lang="pl-PL" b="1" dirty="0">
              <a:solidFill>
                <a:srgbClr val="006800"/>
              </a:solidFill>
            </a:endParaRPr>
          </a:p>
        </p:txBody>
      </p:sp>
      <p:graphicFrame>
        <p:nvGraphicFramePr>
          <p:cNvPr id="7" name="Tabela 13">
            <a:extLst>
              <a:ext uri="{FF2B5EF4-FFF2-40B4-BE49-F238E27FC236}">
                <a16:creationId xmlns:a16="http://schemas.microsoft.com/office/drawing/2014/main" id="{80A3C296-BC44-FADE-7B49-21086CE3BCFF}"/>
              </a:ext>
            </a:extLst>
          </p:cNvPr>
          <p:cNvGraphicFramePr>
            <a:graphicFrameLocks noGrp="1"/>
          </p:cNvGraphicFramePr>
          <p:nvPr/>
        </p:nvGraphicFramePr>
        <p:xfrm>
          <a:off x="611560" y="1943285"/>
          <a:ext cx="8137004" cy="18292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751326400"/>
                    </a:ext>
                  </a:extLst>
                </a:gridCol>
                <a:gridCol w="6408812">
                  <a:extLst>
                    <a:ext uri="{9D8B030D-6E8A-4147-A177-3AD203B41FA5}">
                      <a16:colId xmlns:a16="http://schemas.microsoft.com/office/drawing/2014/main" val="1862017084"/>
                    </a:ext>
                  </a:extLst>
                </a:gridCol>
              </a:tblGrid>
              <a:tr h="3480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Forma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Refundacja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495531"/>
                  </a:ext>
                </a:extLst>
              </a:tr>
              <a:tr h="148119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Wysokość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 okresie programowania maksymalna wysokość pomocy udzielonej jednemu beneficjentowi nie może przekroczyć: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1 500 000 zł – obszar A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150 000 zł – obszar B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Intensywność pomocy do 65% kosztów kwalifikowalnych operacji.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839999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4EC7AAC1-2C12-7F38-377B-EC5D4B1ADD20}"/>
              </a:ext>
            </a:extLst>
          </p:cNvPr>
          <p:cNvSpPr txBox="1"/>
          <p:nvPr/>
        </p:nvSpPr>
        <p:spPr>
          <a:xfrm>
            <a:off x="611560" y="1274470"/>
            <a:ext cx="8075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Inwestycje w gospodarstwach rolnych w zakresie OZE i poprawy efektywności energetycznej</a:t>
            </a:r>
          </a:p>
        </p:txBody>
      </p:sp>
    </p:spTree>
    <p:extLst>
      <p:ext uri="{BB962C8B-B14F-4D97-AF65-F5344CB8AC3E}">
        <p14:creationId xmlns:p14="http://schemas.microsoft.com/office/powerpoint/2010/main" val="263172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F22F81-CD17-4355-83B2-735C20BD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95</a:t>
            </a:fld>
            <a:endParaRPr 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5A555293-722F-47F6-9192-3D0347BC20E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60195471"/>
              </p:ext>
            </p:extLst>
          </p:nvPr>
        </p:nvGraphicFramePr>
        <p:xfrm>
          <a:off x="611560" y="974248"/>
          <a:ext cx="8137525" cy="295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E4B564A-EBA1-42E5-8A7F-D937704D3A55}"/>
              </a:ext>
            </a:extLst>
          </p:cNvPr>
          <p:cNvSpPr txBox="1">
            <a:spLocks/>
          </p:cNvSpPr>
          <p:nvPr/>
        </p:nvSpPr>
        <p:spPr bwMode="auto">
          <a:xfrm>
            <a:off x="1722512" y="275791"/>
            <a:ext cx="5369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l-PL" b="1">
                <a:solidFill>
                  <a:srgbClr val="006800"/>
                </a:solidFill>
              </a:rPr>
              <a:t>INTERWENCJE SEKTOROWE</a:t>
            </a:r>
            <a:endParaRPr lang="pl-PL" b="1" dirty="0">
              <a:solidFill>
                <a:srgbClr val="006800"/>
              </a:solidFill>
            </a:endParaRPr>
          </a:p>
        </p:txBody>
      </p:sp>
      <p:graphicFrame>
        <p:nvGraphicFramePr>
          <p:cNvPr id="7" name="Tabela 13">
            <a:extLst>
              <a:ext uri="{FF2B5EF4-FFF2-40B4-BE49-F238E27FC236}">
                <a16:creationId xmlns:a16="http://schemas.microsoft.com/office/drawing/2014/main" id="{80A3C296-BC44-FADE-7B49-21086CE3BCFF}"/>
              </a:ext>
            </a:extLst>
          </p:cNvPr>
          <p:cNvGraphicFramePr>
            <a:graphicFrameLocks noGrp="1"/>
          </p:cNvGraphicFramePr>
          <p:nvPr/>
        </p:nvGraphicFramePr>
        <p:xfrm>
          <a:off x="549796" y="1751226"/>
          <a:ext cx="8137004" cy="3625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892">
                  <a:extLst>
                    <a:ext uri="{9D8B030D-6E8A-4147-A177-3AD203B41FA5}">
                      <a16:colId xmlns:a16="http://schemas.microsoft.com/office/drawing/2014/main" val="751326400"/>
                    </a:ext>
                  </a:extLst>
                </a:gridCol>
                <a:gridCol w="6923112">
                  <a:extLst>
                    <a:ext uri="{9D8B030D-6E8A-4147-A177-3AD203B41FA5}">
                      <a16:colId xmlns:a16="http://schemas.microsoft.com/office/drawing/2014/main" val="1862017084"/>
                    </a:ext>
                  </a:extLst>
                </a:gridCol>
              </a:tblGrid>
              <a:tr h="42483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Beneficjent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Rolnik lub grupa rolników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495531"/>
                  </a:ext>
                </a:extLst>
              </a:tr>
              <a:tr h="180800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Zakres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 ramach interwencji wspierane będą inwestycje materialne lub niematerialne związane z: </a:t>
                      </a:r>
                      <a:b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przechowywaniem nawozów naturalnych, </a:t>
                      </a:r>
                      <a:b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pozyskiwaniem i zagospodarowaniem wody deszczowej poprzez zakup lub budowę zamkniętych zbiorników retencyjnych, </a:t>
                      </a:r>
                      <a:b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stosowaniem nawozów lub środków ochrony roślin (np. niskoemisyjną aplikacją nawozów, precyzyjnym stosowaniem środków ochrony roślin, przygotowaniem miejsc do mycia opryskiwaczy lub utylizowania resztek cieczy użytkowej) ,</a:t>
                      </a:r>
                      <a:b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uprawą gleby, w tym uprawą </a:t>
                      </a:r>
                      <a:r>
                        <a:rPr lang="pl-PL" sz="12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bezorkową</a:t>
                      </a: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b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instalacjami do powtórnego obiegu wody lub oszczędnego gospodarowania wodą, </a:t>
                      </a:r>
                      <a:b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infrastrukturą techniczną pod kątem adaptacji do niekorzystnych warunków pogodowych, w tym zbiorniki retencyjne gromadzące wody opadowe i roztopowe w gospodarstwie, wiaty dla zwierząt, wodopoje, instalacje związane z wentylacją budynków inwentarskich lub obniżające temperaturę, infrastruktura </a:t>
                      </a:r>
                      <a:r>
                        <a:rPr lang="pl-PL" sz="12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przeciwgradowa</a:t>
                      </a: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, rozwiązania </a:t>
                      </a:r>
                      <a:r>
                        <a:rPr lang="pl-PL" sz="12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przeciwprzymrozkowe</a:t>
                      </a: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systemami oczyszczania powietrza z budynków inwentarskich,</a:t>
                      </a:r>
                      <a:b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gospodarowaniem trwałymi użytkami zielonymi, w tym służące do uprawy, pielęgnacji lub zbioru z trwałych użytków zielonych, </a:t>
                      </a:r>
                      <a:b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niskoemisyjnym utrzymaniem zwierząt.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839999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4EC7AAC1-2C12-7F38-377B-EC5D4B1ADD20}"/>
              </a:ext>
            </a:extLst>
          </p:cNvPr>
          <p:cNvSpPr txBox="1"/>
          <p:nvPr/>
        </p:nvSpPr>
        <p:spPr>
          <a:xfrm>
            <a:off x="611560" y="1274470"/>
            <a:ext cx="8075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Inwestycje przyczyniające się do ochrony środowiska i klimatu</a:t>
            </a:r>
          </a:p>
        </p:txBody>
      </p:sp>
    </p:spTree>
    <p:extLst>
      <p:ext uri="{BB962C8B-B14F-4D97-AF65-F5344CB8AC3E}">
        <p14:creationId xmlns:p14="http://schemas.microsoft.com/office/powerpoint/2010/main" val="172182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F22F81-CD17-4355-83B2-735C20BD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96</a:t>
            </a:fld>
            <a:endParaRPr 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5A555293-722F-47F6-9192-3D0347BC20E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70178604"/>
              </p:ext>
            </p:extLst>
          </p:nvPr>
        </p:nvGraphicFramePr>
        <p:xfrm>
          <a:off x="611560" y="985292"/>
          <a:ext cx="8137525" cy="295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E4B564A-EBA1-42E5-8A7F-D937704D3A55}"/>
              </a:ext>
            </a:extLst>
          </p:cNvPr>
          <p:cNvSpPr txBox="1">
            <a:spLocks/>
          </p:cNvSpPr>
          <p:nvPr/>
        </p:nvSpPr>
        <p:spPr bwMode="auto">
          <a:xfrm>
            <a:off x="1722512" y="275791"/>
            <a:ext cx="5369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l-PL" b="1">
                <a:solidFill>
                  <a:srgbClr val="006800"/>
                </a:solidFill>
              </a:rPr>
              <a:t>INTERWENCJE SEKTOROWE</a:t>
            </a:r>
            <a:endParaRPr lang="pl-PL" b="1" dirty="0">
              <a:solidFill>
                <a:srgbClr val="006800"/>
              </a:solidFill>
            </a:endParaRPr>
          </a:p>
        </p:txBody>
      </p:sp>
      <p:graphicFrame>
        <p:nvGraphicFramePr>
          <p:cNvPr id="7" name="Tabela 13">
            <a:extLst>
              <a:ext uri="{FF2B5EF4-FFF2-40B4-BE49-F238E27FC236}">
                <a16:creationId xmlns:a16="http://schemas.microsoft.com/office/drawing/2014/main" id="{80A3C296-BC44-FADE-7B49-21086CE3BCFF}"/>
              </a:ext>
            </a:extLst>
          </p:cNvPr>
          <p:cNvGraphicFramePr>
            <a:graphicFrameLocks noGrp="1"/>
          </p:cNvGraphicFramePr>
          <p:nvPr/>
        </p:nvGraphicFramePr>
        <p:xfrm>
          <a:off x="611560" y="1705231"/>
          <a:ext cx="8137004" cy="2304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751326400"/>
                    </a:ext>
                  </a:extLst>
                </a:gridCol>
                <a:gridCol w="6408812">
                  <a:extLst>
                    <a:ext uri="{9D8B030D-6E8A-4147-A177-3AD203B41FA5}">
                      <a16:colId xmlns:a16="http://schemas.microsoft.com/office/drawing/2014/main" val="1862017084"/>
                    </a:ext>
                  </a:extLst>
                </a:gridCol>
              </a:tblGrid>
              <a:tr h="3480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Forma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Pomoc ma formę: </a:t>
                      </a:r>
                      <a:b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a. refundacji części kosztów kwalifikowalnych operacji (np. maszyn, urządzeń), </a:t>
                      </a:r>
                      <a:b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b. standardowych stawek jednostkowych (np. w przypadku budowli do przechowywania nawozów naturalnych).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495531"/>
                  </a:ext>
                </a:extLst>
              </a:tr>
              <a:tr h="148119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Wysokość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Intensywność pomocy: </a:t>
                      </a:r>
                      <a:b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- do 80% kosztów kwalifikowalnych operacji (grupa rolników),</a:t>
                      </a:r>
                      <a:b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- do 80% ustalonych stawek jednostkowych (grupa rolników), </a:t>
                      </a:r>
                      <a:b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- do 65% kosztów kwalifikowalnych operacji lub do 65% ustalonych stawek (rolnik). </a:t>
                      </a:r>
                      <a:b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Pomoc przyznaje się na operację o planowanej wysokości kosztów kwalifikujących się do wsparcia powyżej 20 tys. zł.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Maksymalna wysokość pomocy 200 tys. zł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839999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4EC7AAC1-2C12-7F38-377B-EC5D4B1ADD20}"/>
              </a:ext>
            </a:extLst>
          </p:cNvPr>
          <p:cNvSpPr txBox="1"/>
          <p:nvPr/>
        </p:nvSpPr>
        <p:spPr>
          <a:xfrm>
            <a:off x="611560" y="1274470"/>
            <a:ext cx="8075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Inwestycje przyczyniające się do ochrony środowiska i klimatu</a:t>
            </a:r>
          </a:p>
        </p:txBody>
      </p:sp>
    </p:spTree>
    <p:extLst>
      <p:ext uri="{BB962C8B-B14F-4D97-AF65-F5344CB8AC3E}">
        <p14:creationId xmlns:p14="http://schemas.microsoft.com/office/powerpoint/2010/main" val="16237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F22F81-CD17-4355-83B2-735C20BD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97</a:t>
            </a:fld>
            <a:endParaRPr 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5A555293-722F-47F6-9192-3D0347BC20E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42154699"/>
              </p:ext>
            </p:extLst>
          </p:nvPr>
        </p:nvGraphicFramePr>
        <p:xfrm>
          <a:off x="612095" y="971097"/>
          <a:ext cx="8137525" cy="295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E4B564A-EBA1-42E5-8A7F-D937704D3A55}"/>
              </a:ext>
            </a:extLst>
          </p:cNvPr>
          <p:cNvSpPr txBox="1">
            <a:spLocks/>
          </p:cNvSpPr>
          <p:nvPr/>
        </p:nvSpPr>
        <p:spPr bwMode="auto">
          <a:xfrm>
            <a:off x="1722512" y="275791"/>
            <a:ext cx="5369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l-PL" b="1">
                <a:solidFill>
                  <a:srgbClr val="006800"/>
                </a:solidFill>
              </a:rPr>
              <a:t>INTERWENCJE SEKTOROWE</a:t>
            </a:r>
            <a:endParaRPr lang="pl-PL" b="1" dirty="0">
              <a:solidFill>
                <a:srgbClr val="006800"/>
              </a:solidFill>
            </a:endParaRPr>
          </a:p>
        </p:txBody>
      </p:sp>
      <p:graphicFrame>
        <p:nvGraphicFramePr>
          <p:cNvPr id="7" name="Tabela 13">
            <a:extLst>
              <a:ext uri="{FF2B5EF4-FFF2-40B4-BE49-F238E27FC236}">
                <a16:creationId xmlns:a16="http://schemas.microsoft.com/office/drawing/2014/main" id="{80A3C296-BC44-FADE-7B49-21086CE3BCFF}"/>
              </a:ext>
            </a:extLst>
          </p:cNvPr>
          <p:cNvGraphicFramePr>
            <a:graphicFrameLocks noGrp="1"/>
          </p:cNvGraphicFramePr>
          <p:nvPr/>
        </p:nvGraphicFramePr>
        <p:xfrm>
          <a:off x="549796" y="1691036"/>
          <a:ext cx="8137004" cy="2481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916">
                  <a:extLst>
                    <a:ext uri="{9D8B030D-6E8A-4147-A177-3AD203B41FA5}">
                      <a16:colId xmlns:a16="http://schemas.microsoft.com/office/drawing/2014/main" val="751326400"/>
                    </a:ext>
                  </a:extLst>
                </a:gridCol>
                <a:gridCol w="6707088">
                  <a:extLst>
                    <a:ext uri="{9D8B030D-6E8A-4147-A177-3AD203B41FA5}">
                      <a16:colId xmlns:a16="http://schemas.microsoft.com/office/drawing/2014/main" val="1862017084"/>
                    </a:ext>
                  </a:extLst>
                </a:gridCol>
              </a:tblGrid>
              <a:tr h="42483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Beneficjent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Rolnik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495531"/>
                  </a:ext>
                </a:extLst>
              </a:tr>
              <a:tr h="38158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Zakres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Wsparcie w ramach interwencji dotyczy inwestycji służących </a:t>
                      </a:r>
                      <a:r>
                        <a:rPr lang="pl-PL" sz="12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bioasekuracji</a:t>
                      </a: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839999"/>
                  </a:ext>
                </a:extLst>
              </a:tr>
              <a:tr h="66961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Warunki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Pomoc przyznaje się rolnikowi, prowadzącemu chów lub hodowlę świń na poziomie co najmniej 50 sztuk lub świń ras rodzimych: puławska, złotnicka biała, złotnicka pstra, objętych programami ochrony zasobów genetycznych lub świń czystych ras wpisanych do ksiąg hodowlanych i uczestniczących w realizacji programów hodowlanych zatwierdzonych przez Ministra Rolnictwa i Rozwoju Wsi, zarejestrowanych na nieruchomości, na której będzie realizowana inwestycja.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893760"/>
                  </a:ext>
                </a:extLst>
              </a:tr>
              <a:tr h="66961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Forma i wysokość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Wysokość pomocy udzielonej jednemu beneficjentowi nie może przekroczyć 100 tys. zł. Intensywność pomocy: do 80 % kosztów kwalifikowalnych operacji lub do 80% ustalonych stawek.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028313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4EC7AAC1-2C12-7F38-377B-EC5D4B1ADD20}"/>
              </a:ext>
            </a:extLst>
          </p:cNvPr>
          <p:cNvSpPr txBox="1"/>
          <p:nvPr/>
        </p:nvSpPr>
        <p:spPr>
          <a:xfrm>
            <a:off x="611560" y="1274470"/>
            <a:ext cx="8075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Inwestycje zapobiegające rozprzestrzenianiu się ASF</a:t>
            </a:r>
          </a:p>
        </p:txBody>
      </p:sp>
    </p:spTree>
    <p:extLst>
      <p:ext uri="{BB962C8B-B14F-4D97-AF65-F5344CB8AC3E}">
        <p14:creationId xmlns:p14="http://schemas.microsoft.com/office/powerpoint/2010/main" val="245248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F22F81-CD17-4355-83B2-735C20BD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98</a:t>
            </a:fld>
            <a:endParaRPr 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5A555293-722F-47F6-9192-3D0347BC20E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22729732"/>
              </p:ext>
            </p:extLst>
          </p:nvPr>
        </p:nvGraphicFramePr>
        <p:xfrm>
          <a:off x="654253" y="923863"/>
          <a:ext cx="8137525" cy="295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E4B564A-EBA1-42E5-8A7F-D937704D3A55}"/>
              </a:ext>
            </a:extLst>
          </p:cNvPr>
          <p:cNvSpPr txBox="1">
            <a:spLocks/>
          </p:cNvSpPr>
          <p:nvPr/>
        </p:nvSpPr>
        <p:spPr bwMode="auto">
          <a:xfrm>
            <a:off x="1722512" y="275791"/>
            <a:ext cx="5369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l-PL" b="1">
                <a:solidFill>
                  <a:srgbClr val="006800"/>
                </a:solidFill>
              </a:rPr>
              <a:t>INTERWENCJE SEKTOROWE</a:t>
            </a:r>
            <a:endParaRPr lang="pl-PL" b="1" dirty="0">
              <a:solidFill>
                <a:srgbClr val="006800"/>
              </a:solidFill>
            </a:endParaRPr>
          </a:p>
        </p:txBody>
      </p:sp>
      <p:graphicFrame>
        <p:nvGraphicFramePr>
          <p:cNvPr id="7" name="Tabela 13">
            <a:extLst>
              <a:ext uri="{FF2B5EF4-FFF2-40B4-BE49-F238E27FC236}">
                <a16:creationId xmlns:a16="http://schemas.microsoft.com/office/drawing/2014/main" id="{80A3C296-BC44-FADE-7B49-21086CE3BCFF}"/>
              </a:ext>
            </a:extLst>
          </p:cNvPr>
          <p:cNvGraphicFramePr>
            <a:graphicFrameLocks noGrp="1"/>
          </p:cNvGraphicFramePr>
          <p:nvPr/>
        </p:nvGraphicFramePr>
        <p:xfrm>
          <a:off x="611560" y="1704777"/>
          <a:ext cx="8137004" cy="2619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892">
                  <a:extLst>
                    <a:ext uri="{9D8B030D-6E8A-4147-A177-3AD203B41FA5}">
                      <a16:colId xmlns:a16="http://schemas.microsoft.com/office/drawing/2014/main" val="751326400"/>
                    </a:ext>
                  </a:extLst>
                </a:gridCol>
                <a:gridCol w="6923112">
                  <a:extLst>
                    <a:ext uri="{9D8B030D-6E8A-4147-A177-3AD203B41FA5}">
                      <a16:colId xmlns:a16="http://schemas.microsoft.com/office/drawing/2014/main" val="1862017084"/>
                    </a:ext>
                  </a:extLst>
                </a:gridCol>
              </a:tblGrid>
              <a:tr h="42483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Beneficjent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Rolnik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495531"/>
                  </a:ext>
                </a:extLst>
              </a:tr>
              <a:tr h="58386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Zakres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Operacje mogą dotyczyć produkcji i przygotowania do sprzedaży produktów rolnych wytwarzanych w gospodarstwie, rolniczego handlu detalicznego, sprzedaży bezpośredniej oraz dostaw bezpośrednich.</a:t>
                      </a:r>
                      <a:b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 ramach interwencji wspierane będą inwestycje materialne i niematerialne związane z ww. operacjami, w tym budowa, modernizacja lub wyposażenie budynków lub budowli, zakup nowych maszyn i urządzeń. 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839999"/>
                  </a:ext>
                </a:extLst>
              </a:tr>
              <a:tr h="58386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Preferencje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produkcji w systemach jakości,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udziału w zorganizowanych formach współpracy, przy czym przedmiot operacji powinien mieć związek z zakresem działalności będącej przedmiotem współpracy,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gospodarstwa, w którym co najmniej 50% gruntów użytkowanych przez to gospodarstwo znajduje się na ONW typ górski lub ONW typ specyficzny strefa II (tylko obszary, w których co najmniej 50% powierzchni użytków rolnych znajduje się powyżej 350 m n.p.m.),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• udziału w szkoleniach związanych z zakresem operacji przewidzianym w biznesplanie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079752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4EC7AAC1-2C12-7F38-377B-EC5D4B1ADD20}"/>
              </a:ext>
            </a:extLst>
          </p:cNvPr>
          <p:cNvSpPr txBox="1"/>
          <p:nvPr/>
        </p:nvSpPr>
        <p:spPr>
          <a:xfrm>
            <a:off x="611560" y="1274470"/>
            <a:ext cx="8075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Rozwój małych gospodarstw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99DD52E-321F-1169-23B4-E5388F75C805}"/>
              </a:ext>
            </a:extLst>
          </p:cNvPr>
          <p:cNvSpPr txBox="1"/>
          <p:nvPr/>
        </p:nvSpPr>
        <p:spPr>
          <a:xfrm>
            <a:off x="1722512" y="4506620"/>
            <a:ext cx="6089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Gospodarstw o wielkości ekonomicznej </a:t>
            </a:r>
            <a:r>
              <a:rPr lang="pl-PL" b="1" u="sng" dirty="0">
                <a:solidFill>
                  <a:srgbClr val="FF0000"/>
                </a:solidFill>
              </a:rPr>
              <a:t>poniżej</a:t>
            </a:r>
            <a:r>
              <a:rPr lang="pl-PL" b="1" dirty="0">
                <a:solidFill>
                  <a:srgbClr val="FF0000"/>
                </a:solidFill>
              </a:rPr>
              <a:t> 25 tys. euro!!!</a:t>
            </a:r>
          </a:p>
        </p:txBody>
      </p:sp>
    </p:spTree>
    <p:extLst>
      <p:ext uri="{BB962C8B-B14F-4D97-AF65-F5344CB8AC3E}">
        <p14:creationId xmlns:p14="http://schemas.microsoft.com/office/powerpoint/2010/main" val="10669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FF22F81-CD17-4355-83B2-735C20BD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38848-6B72-449A-B427-A4FC02F0035B}" type="slidenum">
              <a:rPr lang="pl-PL" smtClean="0"/>
              <a:pPr>
                <a:defRPr/>
              </a:pPr>
              <a:t>99</a:t>
            </a:fld>
            <a:endParaRPr 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5A555293-722F-47F6-9192-3D0347BC20E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99704306"/>
              </p:ext>
            </p:extLst>
          </p:nvPr>
        </p:nvGraphicFramePr>
        <p:xfrm>
          <a:off x="625713" y="972151"/>
          <a:ext cx="8137525" cy="295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E4B564A-EBA1-42E5-8A7F-D937704D3A55}"/>
              </a:ext>
            </a:extLst>
          </p:cNvPr>
          <p:cNvSpPr txBox="1">
            <a:spLocks/>
          </p:cNvSpPr>
          <p:nvPr/>
        </p:nvSpPr>
        <p:spPr bwMode="auto">
          <a:xfrm>
            <a:off x="1722512" y="275791"/>
            <a:ext cx="53697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l-PL" b="1">
                <a:solidFill>
                  <a:srgbClr val="006800"/>
                </a:solidFill>
              </a:rPr>
              <a:t>INTERWENCJE SEKTOROWE</a:t>
            </a:r>
            <a:endParaRPr lang="pl-PL" b="1" dirty="0">
              <a:solidFill>
                <a:srgbClr val="006800"/>
              </a:solidFill>
            </a:endParaRPr>
          </a:p>
        </p:txBody>
      </p:sp>
      <p:graphicFrame>
        <p:nvGraphicFramePr>
          <p:cNvPr id="7" name="Tabela 13">
            <a:extLst>
              <a:ext uri="{FF2B5EF4-FFF2-40B4-BE49-F238E27FC236}">
                <a16:creationId xmlns:a16="http://schemas.microsoft.com/office/drawing/2014/main" id="{80A3C296-BC44-FADE-7B49-21086CE3BCFF}"/>
              </a:ext>
            </a:extLst>
          </p:cNvPr>
          <p:cNvGraphicFramePr>
            <a:graphicFrameLocks noGrp="1"/>
          </p:cNvGraphicFramePr>
          <p:nvPr/>
        </p:nvGraphicFramePr>
        <p:xfrm>
          <a:off x="611560" y="1704777"/>
          <a:ext cx="8137004" cy="2218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751326400"/>
                    </a:ext>
                  </a:extLst>
                </a:gridCol>
                <a:gridCol w="6624836">
                  <a:extLst>
                    <a:ext uri="{9D8B030D-6E8A-4147-A177-3AD203B41FA5}">
                      <a16:colId xmlns:a16="http://schemas.microsoft.com/office/drawing/2014/main" val="1862017084"/>
                    </a:ext>
                  </a:extLst>
                </a:gridCol>
              </a:tblGrid>
              <a:tr h="15832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Forma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Płatność ryczałtowa wypłacana w dwóch ratach. 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495531"/>
                  </a:ext>
                </a:extLst>
              </a:tr>
              <a:tr h="194421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Wysokość wsparcia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Płatność ryczałtowa wypłacana w dwóch ratach.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150 tys. zł – gospodarstwa rozpoczynające działalność w zakresie wprowadzania produktów na rynek w ramach tzw. krótkiego łańcucha dostaw (RHD, sprzedaż bezpośrednia, dostawy bezpośrednie) oraz gospodarstwa prowadzące produkcję ekologiczną,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100 tys. zł – pozostałe.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839999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4EC7AAC1-2C12-7F38-377B-EC5D4B1ADD20}"/>
              </a:ext>
            </a:extLst>
          </p:cNvPr>
          <p:cNvSpPr txBox="1"/>
          <p:nvPr/>
        </p:nvSpPr>
        <p:spPr>
          <a:xfrm>
            <a:off x="611560" y="1274470"/>
            <a:ext cx="8075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Rozwój małych gospodarstw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8E311C1-CC0E-F2B7-5569-DD2891498571}"/>
              </a:ext>
            </a:extLst>
          </p:cNvPr>
          <p:cNvSpPr txBox="1"/>
          <p:nvPr/>
        </p:nvSpPr>
        <p:spPr>
          <a:xfrm>
            <a:off x="611560" y="4440530"/>
            <a:ext cx="81370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Osiągnięcia w wyniku realizacji biznesplanu wzrostu wartości sprzedaży produktów z gospodarstwa/produkcji rolnej co najmniej o 30% w stosunku do wartości bazowej.</a:t>
            </a:r>
          </a:p>
        </p:txBody>
      </p:sp>
    </p:spTree>
    <p:extLst>
      <p:ext uri="{BB962C8B-B14F-4D97-AF65-F5344CB8AC3E}">
        <p14:creationId xmlns:p14="http://schemas.microsoft.com/office/powerpoint/2010/main" val="333737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6649</TotalTime>
  <Words>14749</Words>
  <Application>Microsoft Office PowerPoint</Application>
  <PresentationFormat>Pokaz na ekranie (16:10)</PresentationFormat>
  <Paragraphs>1611</Paragraphs>
  <Slides>117</Slides>
  <Notes>33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9</vt:i4>
      </vt:variant>
      <vt:variant>
        <vt:lpstr>Tytuły slajdów</vt:lpstr>
      </vt:variant>
      <vt:variant>
        <vt:i4>117</vt:i4>
      </vt:variant>
    </vt:vector>
  </HeadingPairs>
  <TitlesOfParts>
    <vt:vector size="135" baseType="lpstr">
      <vt:lpstr>Arial</vt:lpstr>
      <vt:lpstr>Calibri</vt:lpstr>
      <vt:lpstr>Calibri Light</vt:lpstr>
      <vt:lpstr>Carlito</vt:lpstr>
      <vt:lpstr>Lato</vt:lpstr>
      <vt:lpstr>Open Sans</vt:lpstr>
      <vt:lpstr>Symbol</vt:lpstr>
      <vt:lpstr>Times New Roman</vt:lpstr>
      <vt:lpstr>Wingdings</vt:lpstr>
      <vt:lpstr>Motyw pakietu Office</vt:lpstr>
      <vt:lpstr>Projekt niestandardowy</vt:lpstr>
      <vt:lpstr>1_Projekt niestandardowy</vt:lpstr>
      <vt:lpstr>2_Projekt niestandardowy</vt:lpstr>
      <vt:lpstr>3_Projekt niestandardowy</vt:lpstr>
      <vt:lpstr>4_Projekt niestandardowy</vt:lpstr>
      <vt:lpstr>5_Projekt niestandardowy</vt:lpstr>
      <vt:lpstr>6_Projekt niestandardowy</vt:lpstr>
      <vt:lpstr>1_Motyw pakietu Office</vt:lpstr>
      <vt:lpstr>Prezentacja programu PowerPoint</vt:lpstr>
      <vt:lpstr>Plan Strategiczny dla Wspólnej Polityki Rolnej 2023-2027</vt:lpstr>
      <vt:lpstr>Prezentacja programu PowerPoint</vt:lpstr>
      <vt:lpstr>Architektura środowiskowa i klimatyczna</vt:lpstr>
      <vt:lpstr>Zielona architektura WPR </vt:lpstr>
      <vt:lpstr>Wykaz norm i wymogów  w zakresie warunkowości</vt:lpstr>
      <vt:lpstr>System Warunkowości</vt:lpstr>
      <vt:lpstr>Warunkowość – normy GAEC </vt:lpstr>
      <vt:lpstr>Warunkowość – normy GAEC </vt:lpstr>
      <vt:lpstr>Warunkowość – normy GAEC</vt:lpstr>
      <vt:lpstr>Warunkowość – normy GAEC </vt:lpstr>
      <vt:lpstr>Warunkowość – normy GAEC</vt:lpstr>
      <vt:lpstr>Warunkowość – normy GAEC</vt:lpstr>
      <vt:lpstr>Warunkowość – normy GAEC</vt:lpstr>
      <vt:lpstr>Warunkowość – normy GAEC</vt:lpstr>
      <vt:lpstr>Warunkowość – normy GAEC</vt:lpstr>
      <vt:lpstr>Warunkowość – normy GAEC</vt:lpstr>
      <vt:lpstr>Warunkowość – normy GAEC</vt:lpstr>
      <vt:lpstr>Warunkowość – normy GAEC</vt:lpstr>
      <vt:lpstr>Warunkowość – normy GAEC</vt:lpstr>
      <vt:lpstr>Warunkowość – normy GAEC</vt:lpstr>
      <vt:lpstr>Warunkowość – normy GAEC</vt:lpstr>
      <vt:lpstr>Warunkowość – normy GAEC</vt:lpstr>
      <vt:lpstr>Warunkowość – normy GAEC</vt:lpstr>
      <vt:lpstr>Warunkowość – normy GAEC</vt:lpstr>
      <vt:lpstr>Warunkowość – normy GAEC</vt:lpstr>
      <vt:lpstr>Warunkowość – wymogi SMR</vt:lpstr>
      <vt:lpstr>Warunkowość – wymogi SMR</vt:lpstr>
      <vt:lpstr>Warunkowość – wymogi SMR</vt:lpstr>
      <vt:lpstr>Warunkowość – wymogi SMR</vt:lpstr>
      <vt:lpstr>Warunkowość – wymogi SMR</vt:lpstr>
      <vt:lpstr>Warunkowość – wymogi SMR</vt:lpstr>
      <vt:lpstr>Prezentacja programu PowerPoint</vt:lpstr>
      <vt:lpstr>Warunkowość – wymogi SMR</vt:lpstr>
      <vt:lpstr>Warunkowość – wymogi SMR</vt:lpstr>
      <vt:lpstr>Warunkowość – wymogi SMR</vt:lpstr>
      <vt:lpstr>Warunkowość – wymogi SMR</vt:lpstr>
      <vt:lpstr>Warunkowość – wymogi SMR</vt:lpstr>
      <vt:lpstr>Warunkowość – wymogi SMR</vt:lpstr>
      <vt:lpstr>Warunkowość – wymogi SMR</vt:lpstr>
      <vt:lpstr>Warunkowość – wymogi SMR</vt:lpstr>
      <vt:lpstr>Warunkowość – wymogi SMR</vt:lpstr>
      <vt:lpstr>Warunkowość – wymogi SMR</vt:lpstr>
      <vt:lpstr>Warunkowość – wymogi SMR</vt:lpstr>
      <vt:lpstr>Warunkowość – wymogi SMR</vt:lpstr>
      <vt:lpstr>Warunkowość – wymogi SMR</vt:lpstr>
      <vt:lpstr>Warunkowość – wymogi SMR</vt:lpstr>
      <vt:lpstr>Warunkowość – wymogi SMR</vt:lpstr>
      <vt:lpstr>Warunkowość – wymogi SMR</vt:lpstr>
      <vt:lpstr>EKOSCHEMATY -  systemy na rzecz klimatu, środowiska i dobrostanu zwierząt </vt:lpstr>
      <vt:lpstr>EKOSYSTEMY –  systemy na rzecz klimatu, środowiska i dobrostanu zwierząt  </vt:lpstr>
      <vt:lpstr>Prezentacja programu PowerPoint</vt:lpstr>
      <vt:lpstr> Ekoschemat: Obszary z roślinami miododajnymi  Cel Ekoschematu: Zachęcanie rolników do tworzenia obszarów z roślinami miododajnymi, stanowiącymi długotrwałe, różnorodne i bezpieczne żerowiska dla pszczoły miodnej i dzikich owadów zapylających. Obszary takie przyczynią się do ochrony różnorodności biologicznej. </vt:lpstr>
      <vt:lpstr>Prezentacja programu PowerPoint</vt:lpstr>
      <vt:lpstr>Ekoschemat: Rolnictwo węglowe i zarządzanie składnikami odżywczymi  W ramach interwencji wsparciem objęte będą następujące praktyki:</vt:lpstr>
      <vt:lpstr> Ekoschemat: Rolnictwo węglowe i zarządzanie składnikami odżywczymi  Cel Ekoschematu: Wparcie praktyk rolniczych, które zwiększają składowanie węgla w glebie, magazynują CO2 z atmosfery  w roślinach i zmniejszają jego emisję.  </vt:lpstr>
      <vt:lpstr>Zakres i wysokość wsparcia - PRZYKŁADY</vt:lpstr>
      <vt:lpstr>Zakres i wysokość wsparcia - PRZYKŁADY</vt:lpstr>
      <vt:lpstr>Zakres i wysokość wsparcia - PRZYKŁADY</vt:lpstr>
      <vt:lpstr> Ekoschemat: Rolnictwo węglowe i zarządzanie składnikami odżywczymi Praktyka: Ekstensywne użytkowanie TUZ z obsadą zwierząt  Cel praktyki:  Ochrona bioróżnorodności poprzez właściwe gospodarowanie na TUZ o niskiej wartości produkcyjnej -  ograniczenie zagęszczenia zwierząt, co jest korzystne z punktu widzenia ilości azotu wprowadzanego do środowiska będzie zachęcała do prowadzenia racjonalnego wypasu zwierząt.  </vt:lpstr>
      <vt:lpstr> Ekoschemat: Rolnictwo węglowe i zarządzanie składnikami odżywczymi Praktyka: Międzyplony ozime/wsiewki śródplonowe  Cel praktyki:  Celem jest poprawa stanu i ochrona gleby, ograniczenie wymywania składników odżywczych  do wód podziemnych, zwiększanie substancji organicznej w glebie oraz zwiększenie pochłaniania CO2 w rolnictwie, poprzez wiązanie go w materii organicznej.    .  </vt:lpstr>
      <vt:lpstr> Ekoschemat: Rolnictwo węglowe i zarządzanie składnikami odżywczymi Praktyka: Opracowanie i przestrzeganie planu nawożenia - wariant podstawowy i wariant z wapnowaniem  Cel praktyki: Właściwe zarządzanie nawożeniem dostosowanym do zasobności gleb w azot, fosfor, potas, magnez, wapń  oraz do potrzeb roślin z wykorzystaniem analizy gleb i systemów wspomagania decyzji w zakresie nawożenia.   </vt:lpstr>
      <vt:lpstr>Opracowanie i przestrzeganie planu nawożenia – wariant podstawowy  – wariant z wapnowaniem</vt:lpstr>
      <vt:lpstr> Ekoschemat: Rolnictwo węglowe i zarządzanie składnikami odżywczymi Praktyka: Zróżnicowana struktura upraw  Cel praktyki: Poprawa jakości gleby i potrzeba odbudowy materii organicznej, poprzez obowiązek posiadania  w strukturze zasiewów zwiększonej powierzchni upraw roślin mających pozytywny wpływ  na bilans glebowej materii organicznej.  </vt:lpstr>
      <vt:lpstr>Określenie  upraw do celu zmianowania</vt:lpstr>
      <vt:lpstr> Ekoschemat: Rolnictwo węglowe i zarządzanie składnikami odżywczymi Praktyka: Wymieszanie obornika na gruntach ornych w ciągu  12 godzin od aplikacji   Cel praktyki: Ograniczenie emisji amoniaku do atmosfery poprzez działanie polegające na wymieszaniu obornika  w okresie maksymalnie 12 godzin od jego aplikacji na glebę. </vt:lpstr>
      <vt:lpstr> Ekoschemat: Rolnictwo węglowe i zarządzanie składnikami odżywczymi Praktyka: Stosowanie płynnych nawozów naturalnych innymi metodami niż rozbryzgowo   Cel praktyki: Zachęcenie rolników do stosowania metod doglebowych podczas aplikacji płynnych nawozów naturalnych, co przyczyni  się do ograniczenia emisji amoniaku do atmosfery ze stosowanych nawozów.   </vt:lpstr>
      <vt:lpstr> Ekoschemat: Rolnictwo węglowe i zarządzanie składnikami odżywczymi Praktyka: Uproszczone systemy uprawy   Cel praktyki: Wsparcie konserwującej uprawy roli, której głównym celem jest zachowanie naturalnych zasobów przyrody  przy równoczesnym osiąganiu zadowalających plonów.    </vt:lpstr>
      <vt:lpstr> Ekoschemat: Rolnictwo węglowe i zarządzanie składnikami odżywczymi Praktyka: Wymieszanie słomy z glebą   Cel praktyki:  Zwiększanie poziomu zawartości materii organicznej, jak i składników pokarmowych w glebach w celu utrzymanie ich żyzności. Wzrost zawartości próchnicy o 1% zwiększa o 30% retencję wodną gleb.   </vt:lpstr>
      <vt:lpstr> Ekoschemat: Retencjonowanie wody na trwałych użytkach zielonych  Cel Ekoschematu: Promowanie retencjonowania wody, które poprawia gospodarkę wodną, a także ogranicza emisję  dwutlenku węgla do atmosfery (poprzez ograniczenie rozkładu materii organicznej).  </vt:lpstr>
      <vt:lpstr>Wymagania w ramach interwencji</vt:lpstr>
      <vt:lpstr> Ekoschemat: Dobrostan zwierząt  Cel Ekoschematu: Zachęcenie rolników do promowania podwyższonych (ponad obowiązujące standardy) warunków dobrostanu zwierząt.  Wsparcie to ma na celu zrekompensowanie dodatkowych  poniesionych kosztów i utraconych dochodów w wyniku wprowadzenia praktyk hodowlanych związanych z podwyższonym dobrostanem zwierząt.   </vt:lpstr>
      <vt:lpstr>Ekoschemat: Dobrostan zwierząt</vt:lpstr>
      <vt:lpstr>Wymagania w ramach Ekoschematu – Dobrostan zwierząt</vt:lpstr>
      <vt:lpstr>Wymagania w ramach Ekoschematu – Dobrostan zwierząt</vt:lpstr>
      <vt:lpstr>Wymagania w ramach Ekoschematu – Dobrostan zwierząt</vt:lpstr>
      <vt:lpstr>Wymagania w ramach Ekoschematu – Dobrostan zwierząt</vt:lpstr>
      <vt:lpstr> Ekoschemat: Prowadzenie produkcji roślinnej w systemie Integrowanej Produkcji Roślin  Cel Ekoschematu: Zachęcenie rolników do prowadzenia produkcji roślinnej w sposób zrównoważony, przy jednoczesnym utrzymaniu wielkość plonów na odpowiednim poziomie, a także zachowania trwałych użytków zielonych jako istotnego czynnika przyczyniającego się do wzmocnienia równowagi środowiska przyrodniczego. </vt:lpstr>
      <vt:lpstr>  Ekoschemat: Biologiczna ochrona upraw  Cel Ekoschematu: Ograniczenie stosowania chemicznych środków ochrony roślin, co będzie miało pozytywny wpływ na ochronę różnorodności biologicznej i zmniejszy depozycję chemicznych środków ochrony roślin do środowiska.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Działania inwestycyjne  tzw. interwencje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ALICJA</dc:creator>
  <cp:lastModifiedBy>Mateusz Sękowski</cp:lastModifiedBy>
  <cp:revision>293</cp:revision>
  <dcterms:created xsi:type="dcterms:W3CDTF">2010-10-14T18:50:38Z</dcterms:created>
  <dcterms:modified xsi:type="dcterms:W3CDTF">2023-02-10T10:03:28Z</dcterms:modified>
</cp:coreProperties>
</file>